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sldIdLst>
    <p:sldId id="256" r:id="rId2"/>
    <p:sldId id="257" r:id="rId3"/>
    <p:sldId id="258" r:id="rId4"/>
    <p:sldId id="293" r:id="rId5"/>
    <p:sldId id="259" r:id="rId6"/>
    <p:sldId id="260" r:id="rId7"/>
    <p:sldId id="261" r:id="rId8"/>
    <p:sldId id="262" r:id="rId9"/>
    <p:sldId id="263" r:id="rId10"/>
    <p:sldId id="264" r:id="rId11"/>
    <p:sldId id="268" r:id="rId12"/>
    <p:sldId id="289" r:id="rId13"/>
    <p:sldId id="269" r:id="rId14"/>
    <p:sldId id="270" r:id="rId15"/>
    <p:sldId id="271" r:id="rId16"/>
    <p:sldId id="272" r:id="rId17"/>
    <p:sldId id="273" r:id="rId18"/>
    <p:sldId id="291" r:id="rId19"/>
    <p:sldId id="274" r:id="rId20"/>
    <p:sldId id="275" r:id="rId21"/>
    <p:sldId id="276" r:id="rId22"/>
    <p:sldId id="277" r:id="rId23"/>
    <p:sldId id="278" r:id="rId24"/>
    <p:sldId id="279" r:id="rId25"/>
    <p:sldId id="290" r:id="rId26"/>
    <p:sldId id="280" r:id="rId27"/>
    <p:sldId id="281" r:id="rId28"/>
    <p:sldId id="282" r:id="rId29"/>
    <p:sldId id="283" r:id="rId30"/>
    <p:sldId id="284" r:id="rId31"/>
    <p:sldId id="285" r:id="rId32"/>
    <p:sldId id="286" r:id="rId33"/>
    <p:sldId id="292" r:id="rId34"/>
    <p:sldId id="287" r:id="rId35"/>
  </p:sldIdLst>
  <p:sldSz cx="9144000" cy="5715000" type="screen16x1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085"/>
    <p:restoredTop sz="94521"/>
  </p:normalViewPr>
  <p:slideViewPr>
    <p:cSldViewPr snapToGrid="0" snapToObjects="1">
      <p:cViewPr varScale="1">
        <p:scale>
          <a:sx n="105" d="100"/>
          <a:sy n="105" d="100"/>
        </p:scale>
        <p:origin x="192" y="8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4" name="Shape 44"/>
          <p:cNvSpPr>
            <a:spLocks noGrp="1" noRot="1" noChangeAspect="1"/>
          </p:cNvSpPr>
          <p:nvPr>
            <p:ph type="sldImg"/>
          </p:nvPr>
        </p:nvSpPr>
        <p:spPr>
          <a:xfrm>
            <a:off x="1143000" y="685800"/>
            <a:ext cx="4572000" cy="3429000"/>
          </a:xfrm>
          <a:prstGeom prst="rect">
            <a:avLst/>
          </a:prstGeom>
        </p:spPr>
        <p:txBody>
          <a:bodyPr/>
          <a:lstStyle/>
          <a:p>
            <a:endParaRPr/>
          </a:p>
        </p:txBody>
      </p:sp>
      <p:sp>
        <p:nvSpPr>
          <p:cNvPr id="45" name="Shape 4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j-lt"/>
        <a:ea typeface="+mj-ea"/>
        <a:cs typeface="+mj-cs"/>
        <a:sym typeface="Calibri"/>
      </a:defRPr>
    </a:lvl1pPr>
    <a:lvl2pPr indent="228600" latinLnBrk="0">
      <a:spcBef>
        <a:spcPts val="400"/>
      </a:spcBef>
      <a:defRPr sz="1200">
        <a:latin typeface="+mj-lt"/>
        <a:ea typeface="+mj-ea"/>
        <a:cs typeface="+mj-cs"/>
        <a:sym typeface="Calibri"/>
      </a:defRPr>
    </a:lvl2pPr>
    <a:lvl3pPr indent="457200" latinLnBrk="0">
      <a:spcBef>
        <a:spcPts val="400"/>
      </a:spcBef>
      <a:defRPr sz="1200">
        <a:latin typeface="+mj-lt"/>
        <a:ea typeface="+mj-ea"/>
        <a:cs typeface="+mj-cs"/>
        <a:sym typeface="Calibri"/>
      </a:defRPr>
    </a:lvl3pPr>
    <a:lvl4pPr indent="685800" latinLnBrk="0">
      <a:spcBef>
        <a:spcPts val="400"/>
      </a:spcBef>
      <a:defRPr sz="1200">
        <a:latin typeface="+mj-lt"/>
        <a:ea typeface="+mj-ea"/>
        <a:cs typeface="+mj-cs"/>
        <a:sym typeface="Calibri"/>
      </a:defRPr>
    </a:lvl4pPr>
    <a:lvl5pPr indent="914400" latinLnBrk="0">
      <a:spcBef>
        <a:spcPts val="400"/>
      </a:spcBef>
      <a:defRPr sz="1200">
        <a:latin typeface="+mj-lt"/>
        <a:ea typeface="+mj-ea"/>
        <a:cs typeface="+mj-cs"/>
        <a:sym typeface="Calibri"/>
      </a:defRPr>
    </a:lvl5pPr>
    <a:lvl6pPr indent="1143000" latinLnBrk="0">
      <a:spcBef>
        <a:spcPts val="400"/>
      </a:spcBef>
      <a:defRPr sz="1200">
        <a:latin typeface="+mj-lt"/>
        <a:ea typeface="+mj-ea"/>
        <a:cs typeface="+mj-cs"/>
        <a:sym typeface="Calibri"/>
      </a:defRPr>
    </a:lvl6pPr>
    <a:lvl7pPr indent="1371600" latinLnBrk="0">
      <a:spcBef>
        <a:spcPts val="400"/>
      </a:spcBef>
      <a:defRPr sz="1200">
        <a:latin typeface="+mj-lt"/>
        <a:ea typeface="+mj-ea"/>
        <a:cs typeface="+mj-cs"/>
        <a:sym typeface="Calibri"/>
      </a:defRPr>
    </a:lvl7pPr>
    <a:lvl8pPr indent="1600200" latinLnBrk="0">
      <a:spcBef>
        <a:spcPts val="400"/>
      </a:spcBef>
      <a:defRPr sz="1200">
        <a:latin typeface="+mj-lt"/>
        <a:ea typeface="+mj-ea"/>
        <a:cs typeface="+mj-cs"/>
        <a:sym typeface="Calibri"/>
      </a:defRPr>
    </a:lvl8pPr>
    <a:lvl9pPr indent="1828800" latinLnBrk="0">
      <a:spcBef>
        <a:spcPts val="400"/>
      </a:spcBef>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8" name="Title Text"/>
          <p:cNvSpPr txBox="1">
            <a:spLocks noGrp="1"/>
          </p:cNvSpPr>
          <p:nvPr>
            <p:ph type="title"/>
          </p:nvPr>
        </p:nvSpPr>
        <p:spPr>
          <a:xfrm>
            <a:off x="2000249" y="1410890"/>
            <a:ext cx="4436270" cy="365457"/>
          </a:xfrm>
          <a:prstGeom prst="rect">
            <a:avLst/>
          </a:prstGeom>
        </p:spPr>
        <p:txBody>
          <a:bodyPr lIns="19288" tIns="19288" rIns="19288" bIns="19288">
            <a:normAutofit/>
          </a:bodyPr>
          <a:lstStyle>
            <a:lvl1pPr algn="l" defTabSz="762000">
              <a:lnSpc>
                <a:spcPct val="90000"/>
              </a:lnSpc>
              <a:defRPr sz="2800">
                <a:solidFill>
                  <a:srgbClr val="C00000"/>
                </a:solidFill>
                <a:latin typeface="Calibri Light"/>
                <a:ea typeface="Calibri Light"/>
                <a:cs typeface="Calibri Light"/>
                <a:sym typeface="Calibri Light"/>
              </a:defRPr>
            </a:lvl1pPr>
          </a:lstStyle>
          <a:p>
            <a:r>
              <a:t>Title Text</a:t>
            </a:r>
          </a:p>
        </p:txBody>
      </p:sp>
      <p:sp>
        <p:nvSpPr>
          <p:cNvPr id="19" name="Body Level One…"/>
          <p:cNvSpPr txBox="1">
            <a:spLocks noGrp="1"/>
          </p:cNvSpPr>
          <p:nvPr>
            <p:ph type="body" sz="quarter" idx="1"/>
          </p:nvPr>
        </p:nvSpPr>
        <p:spPr>
          <a:xfrm>
            <a:off x="2353865" y="2181076"/>
            <a:ext cx="4436270" cy="1835722"/>
          </a:xfrm>
          <a:prstGeom prst="rect">
            <a:avLst/>
          </a:prstGeom>
        </p:spPr>
        <p:txBody>
          <a:bodyPr lIns="19288" tIns="19288" rIns="19288" bIns="19288">
            <a:normAutofit/>
          </a:bodyPr>
          <a:lstStyle>
            <a:lvl1pPr marL="163285" indent="-163285" defTabSz="762000">
              <a:lnSpc>
                <a:spcPct val="90000"/>
              </a:lnSpc>
              <a:spcBef>
                <a:spcPts val="800"/>
              </a:spcBef>
              <a:buChar char="•"/>
              <a:defRPr sz="2000"/>
            </a:lvl1pPr>
            <a:lvl2pPr marL="647700" indent="-190500" defTabSz="762000">
              <a:lnSpc>
                <a:spcPct val="90000"/>
              </a:lnSpc>
              <a:spcBef>
                <a:spcPts val="800"/>
              </a:spcBef>
              <a:buChar char="•"/>
              <a:defRPr sz="2000"/>
            </a:lvl2pPr>
            <a:lvl3pPr marL="1143000" indent="-228600" defTabSz="762000">
              <a:lnSpc>
                <a:spcPct val="90000"/>
              </a:lnSpc>
              <a:spcBef>
                <a:spcPts val="800"/>
              </a:spcBef>
              <a:defRPr sz="2000"/>
            </a:lvl3pPr>
            <a:lvl4pPr marL="1625600" indent="-254000" defTabSz="762000">
              <a:lnSpc>
                <a:spcPct val="90000"/>
              </a:lnSpc>
              <a:spcBef>
                <a:spcPts val="800"/>
              </a:spcBef>
              <a:buChar char="•"/>
              <a:defRPr sz="2000"/>
            </a:lvl4pPr>
            <a:lvl5pPr marL="2082800" indent="-254000" defTabSz="762000">
              <a:lnSpc>
                <a:spcPct val="90000"/>
              </a:lnSpc>
              <a:spcBef>
                <a:spcPts val="800"/>
              </a:spcBef>
              <a:buChar char="•"/>
              <a:defRPr sz="2000"/>
            </a:lvl5pPr>
          </a:lstStyle>
          <a:p>
            <a:r>
              <a:t>Body Level One</a:t>
            </a:r>
          </a:p>
          <a:p>
            <a:pPr lvl="1"/>
            <a:r>
              <a:t>Body Level Two</a:t>
            </a:r>
          </a:p>
          <a:p>
            <a:pPr lvl="2"/>
            <a:r>
              <a:t>Body Level Three</a:t>
            </a:r>
          </a:p>
          <a:p>
            <a:pPr lvl="3"/>
            <a:r>
              <a:t>Body Level Four</a:t>
            </a:r>
          </a:p>
          <a:p>
            <a:pPr lvl="4"/>
            <a:r>
              <a:t>Body Level Five</a:t>
            </a:r>
          </a:p>
        </p:txBody>
      </p:sp>
      <p:sp>
        <p:nvSpPr>
          <p:cNvPr id="20" name="Slide Number"/>
          <p:cNvSpPr txBox="1">
            <a:spLocks noGrp="1"/>
          </p:cNvSpPr>
          <p:nvPr>
            <p:ph type="sldNum" sz="quarter" idx="2"/>
          </p:nvPr>
        </p:nvSpPr>
        <p:spPr>
          <a:xfrm>
            <a:off x="6622995" y="4080356"/>
            <a:ext cx="167140" cy="178277"/>
          </a:xfrm>
          <a:prstGeom prst="rect">
            <a:avLst/>
          </a:prstGeom>
        </p:spPr>
        <p:txBody>
          <a:bodyPr lIns="19288" tIns="19288" rIns="19288" bIns="19288"/>
          <a:lstStyle>
            <a:lvl1pPr defTabSz="762000">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7" name="Title Text"/>
          <p:cNvSpPr txBox="1">
            <a:spLocks noGrp="1"/>
          </p:cNvSpPr>
          <p:nvPr>
            <p:ph type="title"/>
          </p:nvPr>
        </p:nvSpPr>
        <p:spPr>
          <a:xfrm>
            <a:off x="1143000" y="1127521"/>
            <a:ext cx="6858000" cy="1790702"/>
          </a:xfrm>
          <a:prstGeom prst="rect">
            <a:avLst/>
          </a:prstGeom>
        </p:spPr>
        <p:txBody>
          <a:bodyPr lIns="34289" tIns="34289" rIns="34289" bIns="34289" anchor="b">
            <a:normAutofit/>
          </a:bodyPr>
          <a:lstStyle>
            <a:lvl1pPr defTabSz="762000">
              <a:lnSpc>
                <a:spcPct val="90000"/>
              </a:lnSpc>
              <a:defRPr sz="5000">
                <a:latin typeface="Calibri Light"/>
                <a:ea typeface="Calibri Light"/>
                <a:cs typeface="Calibri Light"/>
                <a:sym typeface="Calibri Light"/>
              </a:defRPr>
            </a:lvl1pPr>
          </a:lstStyle>
          <a:p>
            <a:r>
              <a:t>Title Text</a:t>
            </a:r>
          </a:p>
        </p:txBody>
      </p:sp>
      <p:sp>
        <p:nvSpPr>
          <p:cNvPr id="28" name="Body Level One…"/>
          <p:cNvSpPr txBox="1">
            <a:spLocks noGrp="1"/>
          </p:cNvSpPr>
          <p:nvPr>
            <p:ph type="body" sz="quarter" idx="1"/>
          </p:nvPr>
        </p:nvSpPr>
        <p:spPr>
          <a:xfrm>
            <a:off x="1143000" y="2987277"/>
            <a:ext cx="6858000" cy="1241823"/>
          </a:xfrm>
          <a:prstGeom prst="rect">
            <a:avLst/>
          </a:prstGeom>
        </p:spPr>
        <p:txBody>
          <a:bodyPr lIns="34289" tIns="34289" rIns="34289" bIns="34289">
            <a:normAutofit/>
          </a:bodyPr>
          <a:lstStyle>
            <a:lvl1pPr marL="0" indent="0" algn="ctr" defTabSz="762000">
              <a:lnSpc>
                <a:spcPct val="90000"/>
              </a:lnSpc>
              <a:spcBef>
                <a:spcPts val="800"/>
              </a:spcBef>
              <a:buSzTx/>
              <a:buFontTx/>
              <a:buNone/>
              <a:defRPr sz="2000"/>
            </a:lvl1pPr>
            <a:lvl2pPr marL="0" indent="0" algn="ctr" defTabSz="762000">
              <a:lnSpc>
                <a:spcPct val="90000"/>
              </a:lnSpc>
              <a:spcBef>
                <a:spcPts val="800"/>
              </a:spcBef>
              <a:buSzTx/>
              <a:buFontTx/>
              <a:buNone/>
              <a:defRPr sz="2000"/>
            </a:lvl2pPr>
            <a:lvl3pPr marL="0" indent="0" algn="ctr" defTabSz="762000">
              <a:lnSpc>
                <a:spcPct val="90000"/>
              </a:lnSpc>
              <a:spcBef>
                <a:spcPts val="800"/>
              </a:spcBef>
              <a:buSzTx/>
              <a:buFontTx/>
              <a:buNone/>
              <a:defRPr sz="2000"/>
            </a:lvl3pPr>
            <a:lvl4pPr marL="0" indent="0" algn="ctr" defTabSz="762000">
              <a:lnSpc>
                <a:spcPct val="90000"/>
              </a:lnSpc>
              <a:spcBef>
                <a:spcPts val="800"/>
              </a:spcBef>
              <a:buSzTx/>
              <a:buFontTx/>
              <a:buNone/>
              <a:defRPr sz="2000"/>
            </a:lvl4pPr>
            <a:lvl5pPr marL="0" indent="0" algn="ctr" defTabSz="762000">
              <a:lnSpc>
                <a:spcPct val="90000"/>
              </a:lnSpc>
              <a:spcBef>
                <a:spcPts val="800"/>
              </a:spcBef>
              <a:buSzTx/>
              <a:buFontTx/>
              <a:buNone/>
              <a:defRPr sz="2000"/>
            </a:lvl5pPr>
          </a:lstStyle>
          <a:p>
            <a:r>
              <a:t>Body Level One</a:t>
            </a:r>
          </a:p>
          <a:p>
            <a:pPr lvl="1"/>
            <a:r>
              <a:t>Body Level Two</a:t>
            </a:r>
          </a:p>
          <a:p>
            <a:pPr lvl="2"/>
            <a:r>
              <a:t>Body Level Three</a:t>
            </a:r>
          </a:p>
          <a:p>
            <a:pPr lvl="3"/>
            <a:r>
              <a:t>Body Level Four</a:t>
            </a:r>
          </a:p>
          <a:p>
            <a:pPr lvl="4"/>
            <a:r>
              <a:t>Body Level Five</a:t>
            </a:r>
          </a:p>
        </p:txBody>
      </p:sp>
      <p:sp>
        <p:nvSpPr>
          <p:cNvPr id="29" name="Slide Number"/>
          <p:cNvSpPr txBox="1">
            <a:spLocks noGrp="1"/>
          </p:cNvSpPr>
          <p:nvPr>
            <p:ph type="sldNum" sz="quarter" idx="2"/>
          </p:nvPr>
        </p:nvSpPr>
        <p:spPr>
          <a:xfrm>
            <a:off x="8305335" y="5073095"/>
            <a:ext cx="210015" cy="233679"/>
          </a:xfrm>
          <a:prstGeom prst="rect">
            <a:avLst/>
          </a:prstGeom>
        </p:spPr>
        <p:txBody>
          <a:bodyPr lIns="34289" tIns="34289" rIns="34289" bIns="34289"/>
          <a:lstStyle>
            <a:lvl1pPr defTabSz="762000">
              <a:defRPr sz="10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6" name="Title Text"/>
          <p:cNvSpPr txBox="1">
            <a:spLocks noGrp="1"/>
          </p:cNvSpPr>
          <p:nvPr>
            <p:ph type="title"/>
          </p:nvPr>
        </p:nvSpPr>
        <p:spPr>
          <a:xfrm>
            <a:off x="0" y="285750"/>
            <a:ext cx="7886700" cy="649701"/>
          </a:xfrm>
          <a:prstGeom prst="rect">
            <a:avLst/>
          </a:prstGeom>
        </p:spPr>
        <p:txBody>
          <a:bodyPr lIns="34289" tIns="34289" rIns="34289" bIns="34289">
            <a:normAutofit/>
          </a:bodyPr>
          <a:lstStyle>
            <a:lvl1pPr algn="l" defTabSz="762000">
              <a:lnSpc>
                <a:spcPct val="90000"/>
              </a:lnSpc>
              <a:defRPr sz="3000">
                <a:solidFill>
                  <a:srgbClr val="C00000"/>
                </a:solidFill>
                <a:latin typeface="Calibri Light"/>
                <a:ea typeface="Calibri Light"/>
                <a:cs typeface="Calibri Light"/>
                <a:sym typeface="Calibri Light"/>
              </a:defRPr>
            </a:lvl1pPr>
          </a:lstStyle>
          <a:p>
            <a:r>
              <a:t>Title Text</a:t>
            </a:r>
          </a:p>
        </p:txBody>
      </p:sp>
      <p:sp>
        <p:nvSpPr>
          <p:cNvPr id="37" name="Body Level One…"/>
          <p:cNvSpPr txBox="1">
            <a:spLocks noGrp="1"/>
          </p:cNvSpPr>
          <p:nvPr>
            <p:ph type="body" idx="1"/>
          </p:nvPr>
        </p:nvSpPr>
        <p:spPr>
          <a:xfrm>
            <a:off x="628650" y="1654968"/>
            <a:ext cx="7886700" cy="3263505"/>
          </a:xfrm>
          <a:prstGeom prst="rect">
            <a:avLst/>
          </a:prstGeom>
        </p:spPr>
        <p:txBody>
          <a:bodyPr lIns="34289" tIns="34289" rIns="34289" bIns="34289">
            <a:normAutofit/>
          </a:bodyPr>
          <a:lstStyle>
            <a:lvl1pPr marL="179614" indent="-179614" defTabSz="762000">
              <a:lnSpc>
                <a:spcPct val="90000"/>
              </a:lnSpc>
              <a:spcBef>
                <a:spcPts val="800"/>
              </a:spcBef>
              <a:buChar char="•"/>
              <a:defRPr sz="2200"/>
            </a:lvl1pPr>
            <a:lvl2pPr marL="666750" indent="-209550" defTabSz="762000">
              <a:lnSpc>
                <a:spcPct val="90000"/>
              </a:lnSpc>
              <a:spcBef>
                <a:spcPts val="800"/>
              </a:spcBef>
              <a:buChar char="•"/>
              <a:defRPr sz="2200"/>
            </a:lvl2pPr>
            <a:lvl3pPr marL="1165859" indent="-251459" defTabSz="762000">
              <a:lnSpc>
                <a:spcPct val="90000"/>
              </a:lnSpc>
              <a:spcBef>
                <a:spcPts val="800"/>
              </a:spcBef>
              <a:defRPr sz="2200"/>
            </a:lvl3pPr>
            <a:lvl4pPr marL="1651000" indent="-279400" defTabSz="762000">
              <a:lnSpc>
                <a:spcPct val="90000"/>
              </a:lnSpc>
              <a:spcBef>
                <a:spcPts val="800"/>
              </a:spcBef>
              <a:buChar char="•"/>
              <a:defRPr sz="2200"/>
            </a:lvl4pPr>
            <a:lvl5pPr marL="2108200" indent="-279400" defTabSz="762000">
              <a:lnSpc>
                <a:spcPct val="90000"/>
              </a:lnSpc>
              <a:spcBef>
                <a:spcPts val="800"/>
              </a:spcBef>
              <a:buChar char="•"/>
              <a:defRPr sz="2200"/>
            </a:lvl5pPr>
          </a:lstStyle>
          <a:p>
            <a:r>
              <a:t>Body Level One</a:t>
            </a:r>
          </a:p>
          <a:p>
            <a:pPr lvl="1"/>
            <a:r>
              <a:t>Body Level Two</a:t>
            </a:r>
          </a:p>
          <a:p>
            <a:pPr lvl="2"/>
            <a:r>
              <a:t>Body Level Three</a:t>
            </a:r>
          </a:p>
          <a:p>
            <a:pPr lvl="3"/>
            <a:r>
              <a:t>Body Level Four</a:t>
            </a:r>
          </a:p>
          <a:p>
            <a:pPr lvl="4"/>
            <a:r>
              <a:t>Body Level Five</a:t>
            </a:r>
          </a:p>
        </p:txBody>
      </p:sp>
      <p:sp>
        <p:nvSpPr>
          <p:cNvPr id="38" name="Slide Number"/>
          <p:cNvSpPr txBox="1">
            <a:spLocks noGrp="1"/>
          </p:cNvSpPr>
          <p:nvPr>
            <p:ph type="sldNum" sz="quarter" idx="2"/>
          </p:nvPr>
        </p:nvSpPr>
        <p:spPr>
          <a:xfrm>
            <a:off x="8305335" y="5073095"/>
            <a:ext cx="210015" cy="233679"/>
          </a:xfrm>
          <a:prstGeom prst="rect">
            <a:avLst/>
          </a:prstGeom>
        </p:spPr>
        <p:txBody>
          <a:bodyPr lIns="34289" tIns="34289" rIns="34289" bIns="34289"/>
          <a:lstStyle>
            <a:lvl1pPr defTabSz="762000">
              <a:defRPr sz="1000">
                <a:solidFill>
                  <a:srgbClr val="888888"/>
                </a:solidFill>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76729"/>
            <a:ext cx="8229600" cy="12567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r>
              <a:t>Title Text</a:t>
            </a:r>
          </a:p>
        </p:txBody>
      </p:sp>
      <p:sp>
        <p:nvSpPr>
          <p:cNvPr id="3" name="Body Level One…"/>
          <p:cNvSpPr txBox="1">
            <a:spLocks noGrp="1"/>
          </p:cNvSpPr>
          <p:nvPr>
            <p:ph type="body" idx="1"/>
          </p:nvPr>
        </p:nvSpPr>
        <p:spPr>
          <a:xfrm>
            <a:off x="457200" y="1333500"/>
            <a:ext cx="8229600" cy="4381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428176" y="5314473"/>
            <a:ext cx="258624" cy="269241"/>
          </a:xfrm>
          <a:prstGeom prst="rect">
            <a:avLst/>
          </a:prstGeom>
          <a:ln w="12700">
            <a:miter lim="400000"/>
          </a:ln>
        </p:spPr>
        <p:txBody>
          <a:bodyPr wrap="none" lIns="45719" rIns="45719" anchor="ctr">
            <a:spAutoFit/>
          </a:bodyPr>
          <a:lstStyle>
            <a:lvl1pPr algn="r">
              <a:defRPr sz="1200">
                <a:solidFill>
                  <a:srgbClr val="898989"/>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4pPr>
      <a:lvl5pPr marL="22352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5pPr>
      <a:lvl6pPr marL="26924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6pPr>
      <a:lvl7pPr marL="31496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7pPr>
      <a:lvl8pPr marL="36068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8pPr>
      <a:lvl9pPr marL="40640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g"/><Relationship Id="rId4" Type="http://schemas.openxmlformats.org/officeDocument/2006/relationships/hyperlink" Target="https://www.youtube.com/watch?v=KgkdwtYW-tE"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asecuritysite.com/encryption/diffie"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asecuritysite.com/encryption/diffie"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asecuritysite.com/encryption/pickg" TargetMode="External"/><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s://asecuritysite.com/encryption/diffie" TargetMode="External"/><Relationship Id="rId2" Type="http://schemas.openxmlformats.org/officeDocument/2006/relationships/image" Target="../media/image44.png"/><Relationship Id="rId1" Type="http://schemas.openxmlformats.org/officeDocument/2006/relationships/slideLayout" Target="../slideLayouts/slideLayout4.xml"/><Relationship Id="rId4" Type="http://schemas.openxmlformats.org/officeDocument/2006/relationships/hyperlink" Target="https://asecuritysite.com/ecdh/js08"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hyperlink" Target="https://asecuritysite.com/encryption/diffie" TargetMode="External"/><Relationship Id="rId2" Type="http://schemas.openxmlformats.org/officeDocument/2006/relationships/image" Target="../media/image48.png"/><Relationship Id="rId1" Type="http://schemas.openxmlformats.org/officeDocument/2006/relationships/slideLayout" Target="../slideLayouts/slideLayout1.xml"/><Relationship Id="rId5" Type="http://schemas.openxmlformats.org/officeDocument/2006/relationships/hyperlink" Target="https://asecuritysite.com/webcrypto/crypt_x25519_enc" TargetMode="External"/><Relationship Id="rId4" Type="http://schemas.openxmlformats.org/officeDocument/2006/relationships/hyperlink" Target="https://asecuritysite.com/webcrypto/crypt_ecdh_enc"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7.tif"/><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jpeg"/><Relationship Id="rId10" Type="http://schemas.openxmlformats.org/officeDocument/2006/relationships/image" Target="../media/image15.png"/><Relationship Id="rId19" Type="http://schemas.openxmlformats.org/officeDocument/2006/relationships/image" Target="../media/image24.jpe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asecuritysite.com/encryption/kdc01" TargetMode="Externa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asecuritysite.com/encryption/kdc01" TargetMode="Externa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s://asecuritysite.com/encryption/ker" TargetMode="External"/><Relationship Id="rId2" Type="http://schemas.openxmlformats.org/officeDocument/2006/relationships/hyperlink" Target="https://asecuritysite.com/encryption/kdc01" TargetMode="Externa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32.jpeg"/><Relationship Id="rId5" Type="http://schemas.openxmlformats.org/officeDocument/2006/relationships/hyperlink" Target="https://medium.com/asecuritysite-when-bob-met-alice/the-snowden-phone-1b9f980019a" TargetMode="External"/><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endParaRPr sz="1779" b="0" dirty="0"/>
          </a:p>
        </p:txBody>
      </p:sp>
      <p:pic>
        <p:nvPicPr>
          <p:cNvPr id="3" name="Picture 2" descr="A white paper with writing on it&#10;&#10;Description automatically generated with medium confidence">
            <a:extLst>
              <a:ext uri="{FF2B5EF4-FFF2-40B4-BE49-F238E27FC236}">
                <a16:creationId xmlns:a16="http://schemas.microsoft.com/office/drawing/2014/main" id="{66DF72D9-45C2-0981-2AE8-3E502C5A08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864" y="1364776"/>
            <a:ext cx="3685241" cy="3633336"/>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A9549152-0E19-B80E-3A50-35B665FC9A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2540" y="70966"/>
            <a:ext cx="5768915" cy="5715000"/>
          </a:xfrm>
          <a:prstGeom prst="rect">
            <a:avLst/>
          </a:prstGeom>
        </p:spPr>
      </p:pic>
      <p:pic>
        <p:nvPicPr>
          <p:cNvPr id="8" name="Picture 7" descr="A person with long white hair and a beard&#10;&#10;Description automatically generated">
            <a:hlinkClick r:id="rId4"/>
            <a:extLst>
              <a:ext uri="{FF2B5EF4-FFF2-40B4-BE49-F238E27FC236}">
                <a16:creationId xmlns:a16="http://schemas.microsoft.com/office/drawing/2014/main" id="{38737721-0B6C-1910-3435-C697FD260B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8700" y="1926315"/>
            <a:ext cx="6055808" cy="3398407"/>
          </a:xfrm>
          <a:prstGeom prst="rect">
            <a:avLst/>
          </a:prstGeom>
        </p:spPr>
      </p:pic>
      <p:pic>
        <p:nvPicPr>
          <p:cNvPr id="5" name="Picture 2" descr="Forty Years Later, Turing Prize Winners Devoted to Digital Privacy and ...">
            <a:extLst>
              <a:ext uri="{FF2B5EF4-FFF2-40B4-BE49-F238E27FC236}">
                <a16:creationId xmlns:a16="http://schemas.microsoft.com/office/drawing/2014/main" id="{655A8C23-991B-F7AD-C458-FE5C0DF0E9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99935" y="509674"/>
            <a:ext cx="5645169" cy="486186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lice and Bob: The World's Most Famous Cryptographic Couple">
            <a:extLst>
              <a:ext uri="{FF2B5EF4-FFF2-40B4-BE49-F238E27FC236}">
                <a16:creationId xmlns:a16="http://schemas.microsoft.com/office/drawing/2014/main" id="{F97980C6-6FED-649F-EF1E-5E242F827D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3681" y="1196590"/>
            <a:ext cx="6314043" cy="40087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p:tgtEl>
                                          <p:spTgt spid="8"/>
                                        </p:tgtEl>
                                        <p:attrNameLst>
                                          <p:attrName>ppt_y</p:attrName>
                                        </p:attrNameLst>
                                      </p:cBhvr>
                                      <p:tavLst>
                                        <p:tav tm="0">
                                          <p:val>
                                            <p:strVal val="#ppt_y+#ppt_h*1.125000"/>
                                          </p:val>
                                        </p:tav>
                                        <p:tav tm="100000">
                                          <p:val>
                                            <p:strVal val="#ppt_y"/>
                                          </p:val>
                                        </p:tav>
                                      </p:tavLst>
                                    </p:anim>
                                    <p:animEffect transition="in" filter="wipe(up)">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26"/>
                                        </p:tgtEl>
                                        <p:attrNameLst>
                                          <p:attrName>style.visibility</p:attrName>
                                        </p:attrNameLst>
                                      </p:cBhvr>
                                      <p:to>
                                        <p:strVal val="visible"/>
                                      </p:to>
                                    </p:set>
                                    <p:anim calcmode="lin" valueType="num">
                                      <p:cBhvr additive="base">
                                        <p:cTn id="25" dur="500" fill="hold"/>
                                        <p:tgtEl>
                                          <p:spTgt spid="1026"/>
                                        </p:tgtEl>
                                        <p:attrNameLst>
                                          <p:attrName>ppt_x</p:attrName>
                                        </p:attrNameLst>
                                      </p:cBhvr>
                                      <p:tavLst>
                                        <p:tav tm="0">
                                          <p:val>
                                            <p:strVal val="#ppt_x"/>
                                          </p:val>
                                        </p:tav>
                                        <p:tav tm="100000">
                                          <p:val>
                                            <p:strVal val="#ppt_x"/>
                                          </p:val>
                                        </p:tav>
                                      </p:tavLst>
                                    </p:anim>
                                    <p:anim calcmode="lin" valueType="num">
                                      <p:cBhvr additive="base">
                                        <p:cTn id="26"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14"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026" name="Picture 2">
            <a:extLst>
              <a:ext uri="{FF2B5EF4-FFF2-40B4-BE49-F238E27FC236}">
                <a16:creationId xmlns:a16="http://schemas.microsoft.com/office/drawing/2014/main" id="{99AEACD2-E899-8F43-92EB-A3B29ABCC0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99971"/>
            <a:ext cx="9144000" cy="4090987"/>
          </a:xfrm>
          <a:prstGeom prst="rect">
            <a:avLst/>
          </a:prstGeom>
          <a:noFill/>
          <a:extLst>
            <a:ext uri="{909E8E84-426E-40DD-AFC4-6F175D3DCCD1}">
              <a14:hiddenFill xmlns:a14="http://schemas.microsoft.com/office/drawing/2010/main">
                <a:solidFill>
                  <a:srgbClr val="FFFFFF"/>
                </a:solidFill>
              </a14:hiddenFill>
            </a:ext>
          </a:extLst>
        </p:spPr>
      </p:pic>
      <p:sp>
        <p:nvSpPr>
          <p:cNvPr id="6" name="Key Exchange">
            <a:extLst>
              <a:ext uri="{FF2B5EF4-FFF2-40B4-BE49-F238E27FC236}">
                <a16:creationId xmlns:a16="http://schemas.microsoft.com/office/drawing/2014/main" id="{8B9FC175-10C3-F04C-9003-8852917F2A5A}"/>
              </a:ext>
            </a:extLst>
          </p:cNvPr>
          <p:cNvSpPr txBox="1">
            <a:spLocks/>
          </p:cNvSpPr>
          <p:nvPr/>
        </p:nvSpPr>
        <p:spPr>
          <a:xfrm>
            <a:off x="0" y="-225425"/>
            <a:ext cx="8229600" cy="95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pPr hangingPunct="1"/>
            <a:r>
              <a:rPr lang="en-GB" dirty="0"/>
              <a:t>Key Exchange</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30"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grpSp>
        <p:nvGrpSpPr>
          <p:cNvPr id="134" name="Group">
            <a:hlinkClick r:id="rId2"/>
          </p:cNvPr>
          <p:cNvGrpSpPr/>
          <p:nvPr/>
        </p:nvGrpSpPr>
        <p:grpSpPr>
          <a:xfrm>
            <a:off x="7731642" y="5138737"/>
            <a:ext cx="1295400" cy="576263"/>
            <a:chOff x="0" y="0"/>
            <a:chExt cx="1295400" cy="576262"/>
          </a:xfrm>
        </p:grpSpPr>
        <p:sp>
          <p:nvSpPr>
            <p:cNvPr id="132" name="Rectangle"/>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33" name="Example"/>
            <p:cNvSpPr txBox="1"/>
            <p:nvPr/>
          </p:nvSpPr>
          <p:spPr>
            <a:xfrm>
              <a:off x="0" y="102711"/>
              <a:ext cx="1295400" cy="370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r>
                <a:rPr dirty="0"/>
                <a:t>Example</a:t>
              </a:r>
            </a:p>
          </p:txBody>
        </p:sp>
      </p:grpSp>
      <p:pic>
        <p:nvPicPr>
          <p:cNvPr id="1026" name="Picture 2">
            <a:extLst>
              <a:ext uri="{FF2B5EF4-FFF2-40B4-BE49-F238E27FC236}">
                <a16:creationId xmlns:a16="http://schemas.microsoft.com/office/drawing/2014/main" id="{7686B8B2-1443-1842-8CD6-845C96012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85310"/>
            <a:ext cx="9144000" cy="4505325"/>
          </a:xfrm>
          <a:prstGeom prst="rect">
            <a:avLst/>
          </a:prstGeom>
          <a:noFill/>
          <a:extLst>
            <a:ext uri="{909E8E84-426E-40DD-AFC4-6F175D3DCCD1}">
              <a14:hiddenFill xmlns:a14="http://schemas.microsoft.com/office/drawing/2010/main">
                <a:solidFill>
                  <a:srgbClr val="FFFFFF"/>
                </a:solidFill>
              </a14:hiddenFill>
            </a:ext>
          </a:extLst>
        </p:spPr>
      </p:pic>
      <p:sp>
        <p:nvSpPr>
          <p:cNvPr id="9" name="Key Exchange">
            <a:extLst>
              <a:ext uri="{FF2B5EF4-FFF2-40B4-BE49-F238E27FC236}">
                <a16:creationId xmlns:a16="http://schemas.microsoft.com/office/drawing/2014/main" id="{EB3B05D6-2494-034D-8DA8-884288D06015}"/>
              </a:ext>
            </a:extLst>
          </p:cNvPr>
          <p:cNvSpPr txBox="1">
            <a:spLocks/>
          </p:cNvSpPr>
          <p:nvPr/>
        </p:nvSpPr>
        <p:spPr>
          <a:xfrm>
            <a:off x="0" y="-225425"/>
            <a:ext cx="8229600" cy="95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pPr hangingPunct="1"/>
            <a:r>
              <a:rPr lang="en-GB" dirty="0"/>
              <a:t>Key Exchange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30"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grpSp>
        <p:nvGrpSpPr>
          <p:cNvPr id="134" name="Group">
            <a:hlinkClick r:id="rId2"/>
          </p:cNvPr>
          <p:cNvGrpSpPr/>
          <p:nvPr/>
        </p:nvGrpSpPr>
        <p:grpSpPr>
          <a:xfrm>
            <a:off x="7731642" y="5138737"/>
            <a:ext cx="1295400" cy="576263"/>
            <a:chOff x="0" y="0"/>
            <a:chExt cx="1295400" cy="576262"/>
          </a:xfrm>
        </p:grpSpPr>
        <p:sp>
          <p:nvSpPr>
            <p:cNvPr id="132" name="Rectangle"/>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33" name="Example"/>
            <p:cNvSpPr txBox="1"/>
            <p:nvPr/>
          </p:nvSpPr>
          <p:spPr>
            <a:xfrm>
              <a:off x="0" y="102711"/>
              <a:ext cx="1295400" cy="370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r>
                <a:rPr dirty="0"/>
                <a:t>Example</a:t>
              </a:r>
            </a:p>
          </p:txBody>
        </p:sp>
      </p:grpSp>
      <p:sp>
        <p:nvSpPr>
          <p:cNvPr id="9" name="Key Exchange">
            <a:extLst>
              <a:ext uri="{FF2B5EF4-FFF2-40B4-BE49-F238E27FC236}">
                <a16:creationId xmlns:a16="http://schemas.microsoft.com/office/drawing/2014/main" id="{EB3B05D6-2494-034D-8DA8-884288D06015}"/>
              </a:ext>
            </a:extLst>
          </p:cNvPr>
          <p:cNvSpPr txBox="1">
            <a:spLocks/>
          </p:cNvSpPr>
          <p:nvPr/>
        </p:nvSpPr>
        <p:spPr>
          <a:xfrm>
            <a:off x="0" y="-225425"/>
            <a:ext cx="8229600" cy="95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pPr hangingPunct="1"/>
            <a:r>
              <a:rPr lang="en-GB" dirty="0"/>
              <a:t>Key Exchange (using HKDF)</a:t>
            </a:r>
          </a:p>
        </p:txBody>
      </p:sp>
      <p:pic>
        <p:nvPicPr>
          <p:cNvPr id="6146" name="Picture 2">
            <a:extLst>
              <a:ext uri="{FF2B5EF4-FFF2-40B4-BE49-F238E27FC236}">
                <a16:creationId xmlns:a16="http://schemas.microsoft.com/office/drawing/2014/main" id="{7D38BD89-A4E6-794B-A655-45A06C30CD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194" y="704850"/>
            <a:ext cx="8229600" cy="4520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0721951"/>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Diffie-Hellman Generator"/>
          <p:cNvSpPr txBox="1">
            <a:spLocks noGrp="1"/>
          </p:cNvSpPr>
          <p:nvPr>
            <p:ph type="title" idx="4294967295"/>
          </p:nvPr>
        </p:nvSpPr>
        <p:spPr>
          <a:xfrm>
            <a:off x="-2557463" y="-228600"/>
            <a:ext cx="8229601" cy="952500"/>
          </a:xfrm>
          <a:prstGeom prst="rect">
            <a:avLst/>
          </a:prstGeom>
        </p:spPr>
        <p:txBody>
          <a:bodyPr>
            <a:normAutofit/>
          </a:bodyPr>
          <a:lstStyle>
            <a:lvl1pPr>
              <a:defRPr sz="2000" b="1">
                <a:solidFill>
                  <a:srgbClr val="C00000"/>
                </a:solidFill>
              </a:defRPr>
            </a:lvl1pPr>
          </a:lstStyle>
          <a:p>
            <a:r>
              <a:t>Diffie-Hellman Generator</a:t>
            </a:r>
          </a:p>
        </p:txBody>
      </p:sp>
      <p:sp>
        <p:nvSpPr>
          <p:cNvPr id="137" name="Y = Gx mod p"/>
          <p:cNvSpPr txBox="1">
            <a:spLocks noGrp="1"/>
          </p:cNvSpPr>
          <p:nvPr>
            <p:ph type="body" sz="half" idx="4294967295"/>
          </p:nvPr>
        </p:nvSpPr>
        <p:spPr>
          <a:xfrm>
            <a:off x="271462" y="741362"/>
            <a:ext cx="5400676" cy="2233613"/>
          </a:xfrm>
          <a:prstGeom prst="rect">
            <a:avLst/>
          </a:prstGeom>
        </p:spPr>
        <p:txBody>
          <a:bodyPr>
            <a:normAutofit/>
          </a:bodyPr>
          <a:lstStyle/>
          <a:p>
            <a:pPr marL="0" indent="0">
              <a:spcBef>
                <a:spcPts val="0"/>
              </a:spcBef>
              <a:buSzTx/>
              <a:buNone/>
              <a:defRPr sz="3600"/>
            </a:pPr>
            <a:r>
              <a:t>Y = G</a:t>
            </a:r>
            <a:r>
              <a:rPr baseline="30000"/>
              <a:t>x</a:t>
            </a:r>
            <a:r>
              <a:t> mod p</a:t>
            </a:r>
          </a:p>
        </p:txBody>
      </p:sp>
      <p:pic>
        <p:nvPicPr>
          <p:cNvPr id="138" name="image.pdf" descr="image.pdf"/>
          <p:cNvPicPr>
            <a:picLocks noChangeAspect="1"/>
          </p:cNvPicPr>
          <p:nvPr/>
        </p:nvPicPr>
        <p:blipFill>
          <a:blip r:embed="rId2"/>
          <a:stretch>
            <a:fillRect/>
          </a:stretch>
        </p:blipFill>
        <p:spPr>
          <a:xfrm>
            <a:off x="317500" y="1538287"/>
            <a:ext cx="8826500" cy="2935288"/>
          </a:xfrm>
          <a:prstGeom prst="rect">
            <a:avLst/>
          </a:prstGeom>
          <a:ln w="12700">
            <a:miter lim="400000"/>
          </a:ln>
        </p:spPr>
      </p:pic>
      <p:grpSp>
        <p:nvGrpSpPr>
          <p:cNvPr id="141" name="Group">
            <a:hlinkClick r:id="rId3"/>
          </p:cNvPr>
          <p:cNvGrpSpPr/>
          <p:nvPr/>
        </p:nvGrpSpPr>
        <p:grpSpPr>
          <a:xfrm>
            <a:off x="539750" y="4873625"/>
            <a:ext cx="1295400" cy="576263"/>
            <a:chOff x="0" y="0"/>
            <a:chExt cx="1295400" cy="576262"/>
          </a:xfrm>
        </p:grpSpPr>
        <p:sp>
          <p:nvSpPr>
            <p:cNvPr id="139" name="Rectangle"/>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40" name="Picking G"/>
            <p:cNvSpPr txBox="1"/>
            <p:nvPr/>
          </p:nvSpPr>
          <p:spPr>
            <a:xfrm>
              <a:off x="0" y="102711"/>
              <a:ext cx="1295400" cy="370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r>
                <a:t>Picking G</a:t>
              </a:r>
            </a:p>
          </p:txBody>
        </p:sp>
      </p:gr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Diffie-Hellman Generation"/>
          <p:cNvSpPr txBox="1">
            <a:spLocks noGrp="1"/>
          </p:cNvSpPr>
          <p:nvPr>
            <p:ph type="title" idx="4294967295"/>
          </p:nvPr>
        </p:nvSpPr>
        <p:spPr>
          <a:xfrm>
            <a:off x="-2557463" y="-228600"/>
            <a:ext cx="8229601" cy="952500"/>
          </a:xfrm>
          <a:prstGeom prst="rect">
            <a:avLst/>
          </a:prstGeom>
        </p:spPr>
        <p:txBody>
          <a:bodyPr>
            <a:normAutofit/>
          </a:bodyPr>
          <a:lstStyle>
            <a:lvl1pPr>
              <a:defRPr sz="2000" b="1">
                <a:solidFill>
                  <a:srgbClr val="C00000"/>
                </a:solidFill>
              </a:defRPr>
            </a:lvl1pPr>
          </a:lstStyle>
          <a:p>
            <a:r>
              <a:t>Diffie-Hellman Generation</a:t>
            </a:r>
          </a:p>
        </p:txBody>
      </p:sp>
      <p:sp>
        <p:nvSpPr>
          <p:cNvPr id="144" name="DH Group 5: 1,536 bit prime.…"/>
          <p:cNvSpPr txBox="1">
            <a:spLocks noGrp="1"/>
          </p:cNvSpPr>
          <p:nvPr>
            <p:ph type="body" sz="quarter" idx="4294967295"/>
          </p:nvPr>
        </p:nvSpPr>
        <p:spPr>
          <a:xfrm>
            <a:off x="6958012" y="696912"/>
            <a:ext cx="2160588" cy="3771901"/>
          </a:xfrm>
          <a:prstGeom prst="rect">
            <a:avLst/>
          </a:prstGeom>
        </p:spPr>
        <p:txBody>
          <a:bodyPr>
            <a:normAutofit/>
          </a:bodyPr>
          <a:lstStyle/>
          <a:p>
            <a:pPr>
              <a:spcBef>
                <a:spcPts val="0"/>
              </a:spcBef>
              <a:buChar char="•"/>
              <a:defRPr sz="2600" b="1"/>
            </a:pPr>
            <a:r>
              <a:t>DH Group 5</a:t>
            </a:r>
            <a:r>
              <a:rPr b="0"/>
              <a:t>: 1,536 bit prime.</a:t>
            </a:r>
          </a:p>
          <a:p>
            <a:pPr>
              <a:spcBef>
                <a:spcPts val="0"/>
              </a:spcBef>
              <a:buChar char="•"/>
              <a:defRPr sz="2600" b="1"/>
            </a:pPr>
            <a:r>
              <a:t>DH Group 2</a:t>
            </a:r>
            <a:r>
              <a:rPr b="0"/>
              <a:t>: 1,024 bit prime.</a:t>
            </a:r>
          </a:p>
          <a:p>
            <a:pPr>
              <a:spcBef>
                <a:spcPts val="0"/>
              </a:spcBef>
              <a:buChar char="•"/>
              <a:defRPr sz="2600" b="1"/>
            </a:pPr>
            <a:r>
              <a:t>DH Group 1</a:t>
            </a:r>
            <a:r>
              <a:rPr b="0"/>
              <a:t>: 768-bit prime.</a:t>
            </a:r>
          </a:p>
        </p:txBody>
      </p:sp>
      <p:grpSp>
        <p:nvGrpSpPr>
          <p:cNvPr id="147" name="Group"/>
          <p:cNvGrpSpPr/>
          <p:nvPr/>
        </p:nvGrpSpPr>
        <p:grpSpPr>
          <a:xfrm>
            <a:off x="0" y="445611"/>
            <a:ext cx="6958013" cy="5400041"/>
            <a:chOff x="0" y="0"/>
            <a:chExt cx="6958012" cy="5400040"/>
          </a:xfrm>
        </p:grpSpPr>
        <p:sp>
          <p:nvSpPr>
            <p:cNvPr id="145" name="Rectangle"/>
            <p:cNvSpPr/>
            <p:nvPr/>
          </p:nvSpPr>
          <p:spPr>
            <a:xfrm>
              <a:off x="0" y="35401"/>
              <a:ext cx="6958013" cy="5329238"/>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defRPr>
                  <a:solidFill>
                    <a:srgbClr val="FFFFFF"/>
                  </a:solidFill>
                </a:defRPr>
              </a:pPr>
              <a:endParaRPr/>
            </a:p>
          </p:txBody>
        </p:sp>
        <p:sp>
          <p:nvSpPr>
            <p:cNvPr id="146" name="C:\&gt; openssl dhparam -out dhparams.pem 768 –text…"/>
            <p:cNvSpPr txBox="1"/>
            <p:nvPr/>
          </p:nvSpPr>
          <p:spPr>
            <a:xfrm>
              <a:off x="0" y="-1"/>
              <a:ext cx="6958013" cy="54000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p>
              <a:pPr>
                <a:defRPr>
                  <a:solidFill>
                    <a:srgbClr val="FFFFFF"/>
                  </a:solidFill>
                </a:defRPr>
              </a:pPr>
              <a:r>
                <a:rPr dirty="0"/>
                <a:t>C:\&gt; </a:t>
              </a:r>
              <a:r>
                <a:rPr dirty="0" err="1"/>
                <a:t>openssl</a:t>
              </a:r>
              <a:r>
                <a:rPr dirty="0"/>
                <a:t> </a:t>
              </a:r>
              <a:r>
                <a:rPr dirty="0" err="1"/>
                <a:t>dhparam</a:t>
              </a:r>
              <a:r>
                <a:rPr dirty="0"/>
                <a:t> </a:t>
              </a:r>
              <a:r>
                <a:rPr lang="en-US" dirty="0"/>
                <a:t> -text </a:t>
              </a:r>
              <a:r>
                <a:rPr dirty="0"/>
                <a:t>-out </a:t>
              </a:r>
              <a:r>
                <a:rPr dirty="0" err="1"/>
                <a:t>dhparams.pem</a:t>
              </a:r>
              <a:r>
                <a:rPr dirty="0"/>
                <a:t> 768</a:t>
              </a:r>
            </a:p>
            <a:p>
              <a:pPr>
                <a:defRPr>
                  <a:solidFill>
                    <a:srgbClr val="FFFFFF"/>
                  </a:solidFill>
                </a:defRPr>
              </a:pPr>
              <a:r>
                <a:rPr dirty="0"/>
                <a:t>C:\&gt; type </a:t>
              </a:r>
              <a:r>
                <a:rPr dirty="0" err="1"/>
                <a:t>dhparams.pem</a:t>
              </a:r>
              <a:endParaRPr dirty="0"/>
            </a:p>
            <a:p>
              <a:pPr>
                <a:defRPr>
                  <a:solidFill>
                    <a:srgbClr val="FFFFFF"/>
                  </a:solidFill>
                </a:defRPr>
              </a:pPr>
              <a:r>
                <a:rPr dirty="0"/>
                <a:t>Diffie-Hellman-Parameters: (768 bit)</a:t>
              </a:r>
            </a:p>
            <a:p>
              <a:pPr>
                <a:defRPr>
                  <a:solidFill>
                    <a:srgbClr val="FFFFFF"/>
                  </a:solidFill>
                </a:defRPr>
              </a:pPr>
              <a:r>
                <a:rPr dirty="0"/>
                <a:t>    prime:</a:t>
              </a:r>
            </a:p>
            <a:p>
              <a:pPr>
                <a:defRPr>
                  <a:solidFill>
                    <a:srgbClr val="FFFFFF"/>
                  </a:solidFill>
                </a:defRPr>
              </a:pPr>
              <a:r>
                <a:rPr dirty="0"/>
                <a:t>        00:d0:37:c2:95:64:02:ea:12:2b:51:50:a2:84:6c:</a:t>
              </a:r>
            </a:p>
            <a:p>
              <a:pPr>
                <a:defRPr>
                  <a:solidFill>
                    <a:srgbClr val="FFFFFF"/>
                  </a:solidFill>
                </a:defRPr>
              </a:pPr>
              <a:r>
                <a:rPr dirty="0"/>
                <a:t>        71:6a:3e:2c:a9:80:e2:65:b2:a5:ee:77:26:22:31:</a:t>
              </a:r>
            </a:p>
            <a:p>
              <a:pPr>
                <a:defRPr>
                  <a:solidFill>
                    <a:srgbClr val="FFFFFF"/>
                  </a:solidFill>
                </a:defRPr>
              </a:pPr>
              <a:r>
                <a:rPr dirty="0"/>
                <a:t>        66:9e:fc:c8:09:94:e8:9d:f4:cd:bf:d2:37:b2:fb:</a:t>
              </a:r>
            </a:p>
            <a:p>
              <a:pPr>
                <a:defRPr>
                  <a:solidFill>
                    <a:srgbClr val="FFFFFF"/>
                  </a:solidFill>
                </a:defRPr>
              </a:pPr>
              <a:r>
                <a:rPr dirty="0"/>
                <a:t>        b8:38:2c:87:28:38:dc:95:24:73:06:d3:d9:1f:af:</a:t>
              </a:r>
            </a:p>
            <a:p>
              <a:pPr>
                <a:defRPr>
                  <a:solidFill>
                    <a:srgbClr val="FFFFFF"/>
                  </a:solidFill>
                </a:defRPr>
              </a:pPr>
              <a:r>
                <a:rPr dirty="0"/>
                <a:t>        78:01:10:6a:7e:56:4e:7b:ee:b4:8d:6b:4d:b5:9b:</a:t>
              </a:r>
            </a:p>
            <a:p>
              <a:pPr>
                <a:defRPr>
                  <a:solidFill>
                    <a:srgbClr val="FFFFFF"/>
                  </a:solidFill>
                </a:defRPr>
              </a:pPr>
              <a:r>
                <a:rPr dirty="0"/>
                <a:t>        93:c6:f1:74:60:01:0d:96:7e:85:ca:b8:1f:f7:bc:</a:t>
              </a:r>
            </a:p>
            <a:p>
              <a:pPr>
                <a:defRPr>
                  <a:solidFill>
                    <a:srgbClr val="FFFFFF"/>
                  </a:solidFill>
                </a:defRPr>
              </a:pPr>
              <a:r>
                <a:rPr dirty="0"/>
                <a:t>        43:b7:40:4d:4e:87:e3</a:t>
              </a:r>
            </a:p>
            <a:p>
              <a:pPr>
                <a:defRPr>
                  <a:solidFill>
                    <a:srgbClr val="FFFFFF"/>
                  </a:solidFill>
                </a:defRPr>
              </a:pPr>
              <a:r>
                <a:rPr dirty="0"/>
                <a:t>    generator: 2 (0x2)</a:t>
              </a:r>
            </a:p>
            <a:p>
              <a:pPr>
                <a:defRPr>
                  <a:solidFill>
                    <a:srgbClr val="FFFFFF"/>
                  </a:solidFill>
                </a:defRPr>
              </a:pPr>
              <a:r>
                <a:rPr dirty="0"/>
                <a:t>-----BEGIN DH PARAMETERS-----</a:t>
              </a:r>
            </a:p>
            <a:p>
              <a:pPr>
                <a:defRPr>
                  <a:solidFill>
                    <a:srgbClr val="FFFFFF"/>
                  </a:solidFill>
                </a:defRPr>
              </a:pPr>
              <a:r>
                <a:rPr dirty="0"/>
                <a:t>MGYCYQDQN8KVZALqEitRUKKEbHFqPiypgOJlsqXudyYiMWae/MgJlOid9M2/0jey</a:t>
              </a:r>
            </a:p>
            <a:p>
              <a:pPr>
                <a:defRPr>
                  <a:solidFill>
                    <a:srgbClr val="FFFFFF"/>
                  </a:solidFill>
                </a:defRPr>
              </a:pPr>
              <a:r>
                <a:rPr dirty="0"/>
                <a:t>+7g4LIcoONyVJHMG09kfr3gBEGp+Vk577rSNa021m5PG8XRgAQ2WfoXKuB/3vEO3</a:t>
              </a:r>
            </a:p>
            <a:p>
              <a:pPr>
                <a:defRPr>
                  <a:solidFill>
                    <a:srgbClr val="FFFFFF"/>
                  </a:solidFill>
                </a:defRPr>
              </a:pPr>
              <a:r>
                <a:rPr dirty="0"/>
                <a:t>QE1Oh+MCAQI=</a:t>
              </a:r>
            </a:p>
            <a:p>
              <a:pPr>
                <a:defRPr>
                  <a:solidFill>
                    <a:srgbClr val="FFFFFF"/>
                  </a:solidFill>
                </a:defRPr>
              </a:pPr>
              <a:r>
                <a:rPr dirty="0"/>
                <a:t>-----END DH PARAMETERS-----</a:t>
              </a:r>
            </a:p>
          </p:txBody>
        </p:sp>
      </p:gr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br>
              <a:rPr sz="1779" b="0" dirty="0"/>
            </a:br>
            <a:endParaRPr sz="1779" b="0" dirty="0"/>
          </a:p>
        </p:txBody>
      </p:sp>
      <p:pic>
        <p:nvPicPr>
          <p:cNvPr id="2" name="Picture 1" descr="A white paper with writing on it&#10;&#10;Description automatically generated with medium confidence">
            <a:extLst>
              <a:ext uri="{FF2B5EF4-FFF2-40B4-BE49-F238E27FC236}">
                <a16:creationId xmlns:a16="http://schemas.microsoft.com/office/drawing/2014/main" id="{93B65784-B01B-A85A-70FB-7FD0D59085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864" y="1364776"/>
            <a:ext cx="3685241" cy="3633336"/>
          </a:xfrm>
          <a:prstGeom prst="rect">
            <a:avLst/>
          </a:prstGeom>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Diffie-Hellman Weaknesses"/>
          <p:cNvSpPr txBox="1">
            <a:spLocks noGrp="1"/>
          </p:cNvSpPr>
          <p:nvPr>
            <p:ph type="title" idx="4294967295"/>
          </p:nvPr>
        </p:nvSpPr>
        <p:spPr>
          <a:xfrm>
            <a:off x="0" y="-225425"/>
            <a:ext cx="8229600" cy="952500"/>
          </a:xfrm>
          <a:prstGeom prst="rect">
            <a:avLst/>
          </a:prstGeom>
        </p:spPr>
        <p:txBody>
          <a:bodyPr>
            <a:normAutofit/>
          </a:bodyPr>
          <a:lstStyle>
            <a:lvl1pPr algn="l">
              <a:defRPr sz="2000" b="1">
                <a:solidFill>
                  <a:srgbClr val="C00000"/>
                </a:solidFill>
              </a:defRPr>
            </a:lvl1pPr>
          </a:lstStyle>
          <a:p>
            <a:r>
              <a:rPr dirty="0"/>
              <a:t>Diffie-Hellman Weaknesses</a:t>
            </a:r>
          </a:p>
        </p:txBody>
      </p:sp>
      <p:sp>
        <p:nvSpPr>
          <p:cNvPr id="153" name="In 2015, a paper entitled Imperfect Forward Secrecy: How Diffie-Hellman Fails in Practice – showed that it was fairly easy to precompute on values for two popular Diffie-Hellman parameters (and which use the DHE_EXPORT cipher set).…"/>
          <p:cNvSpPr txBox="1">
            <a:spLocks noGrp="1"/>
          </p:cNvSpPr>
          <p:nvPr>
            <p:ph type="body" idx="4294967295"/>
          </p:nvPr>
        </p:nvSpPr>
        <p:spPr>
          <a:xfrm>
            <a:off x="0" y="481012"/>
            <a:ext cx="9118600" cy="4752976"/>
          </a:xfrm>
          <a:prstGeom prst="rect">
            <a:avLst/>
          </a:prstGeom>
        </p:spPr>
        <p:txBody>
          <a:bodyPr>
            <a:normAutofit lnSpcReduction="10000"/>
          </a:bodyPr>
          <a:lstStyle/>
          <a:p>
            <a:pPr marL="318897" indent="-318897" defTabSz="850391">
              <a:spcBef>
                <a:spcPts val="500"/>
              </a:spcBef>
              <a:buChar char="•"/>
              <a:defRPr sz="2232"/>
            </a:pPr>
            <a:r>
              <a:t>In 2015, a paper entitled </a:t>
            </a:r>
            <a:r>
              <a:rPr i="1"/>
              <a:t>Imperfect Forward Secrecy: How Diffie-Hellman Fails in Practice</a:t>
            </a:r>
            <a:r>
              <a:t> – showed that it was fairly easy to precompute on values for two popular Diffie-Hellman parameters (and which use the DHE_EXPORT cipher set). </a:t>
            </a:r>
          </a:p>
          <a:p>
            <a:pPr marL="318897" indent="-318897" defTabSz="850391">
              <a:spcBef>
                <a:spcPts val="500"/>
              </a:spcBef>
              <a:buChar char="•"/>
              <a:defRPr sz="2232"/>
            </a:pPr>
            <a:r>
              <a:t>The research team found that one was used as a default in the around 7% of the Top 1 million web sites and was hard coded into the Apache httpd service. Overall, at the time, it was found that over 3% of Web sites were still using the default. </a:t>
            </a:r>
          </a:p>
          <a:p>
            <a:pPr marL="318897" indent="-318897" defTabSz="850391">
              <a:spcBef>
                <a:spcPts val="300"/>
              </a:spcBef>
              <a:buChar char="•"/>
              <a:defRPr sz="1302"/>
            </a:pPr>
            <a:r>
              <a:t>Diffie-Hellman-Parameters: (512 bit)</a:t>
            </a:r>
          </a:p>
          <a:p>
            <a:pPr marL="318897" indent="-318897" defTabSz="850391">
              <a:spcBef>
                <a:spcPts val="300"/>
              </a:spcBef>
              <a:buChar char="•"/>
              <a:defRPr sz="1302"/>
            </a:pPr>
            <a:r>
              <a:t>prime:</a:t>
            </a:r>
          </a:p>
          <a:p>
            <a:pPr marL="318897" indent="-318897" defTabSz="850391">
              <a:spcBef>
                <a:spcPts val="300"/>
              </a:spcBef>
              <a:buChar char="•"/>
              <a:defRPr sz="1302"/>
            </a:pPr>
            <a:r>
              <a:t>  00:9f:db:8b:8a:00:45:44:f0:04:5f:17:37:d0:ba:</a:t>
            </a:r>
          </a:p>
          <a:p>
            <a:pPr marL="318897" indent="-318897" defTabSz="850391">
              <a:spcBef>
                <a:spcPts val="300"/>
              </a:spcBef>
              <a:buChar char="•"/>
              <a:defRPr sz="1302"/>
            </a:pPr>
            <a:r>
              <a:t>  2e:0b:27:4c:df:1a:9f:58:82:18:fb:43:53:16:a1:</a:t>
            </a:r>
          </a:p>
          <a:p>
            <a:pPr marL="318897" indent="-318897" defTabSz="850391">
              <a:spcBef>
                <a:spcPts val="300"/>
              </a:spcBef>
              <a:buChar char="•"/>
              <a:defRPr sz="1302"/>
            </a:pPr>
            <a:r>
              <a:t>  6e:37:41:71:fd:19:d8:d8:f3:7c:39:bf:86:3f:d6:</a:t>
            </a:r>
          </a:p>
          <a:p>
            <a:pPr marL="318897" indent="-318897" defTabSz="850391">
              <a:spcBef>
                <a:spcPts val="300"/>
              </a:spcBef>
              <a:buChar char="•"/>
              <a:defRPr sz="1302"/>
            </a:pPr>
            <a:r>
              <a:t>  0e:3e:30:06:80:a3:03:0c:6e:4c:37:57:d0:8f:70:</a:t>
            </a:r>
          </a:p>
          <a:p>
            <a:pPr marL="318897" indent="-318897" defTabSz="850391">
              <a:spcBef>
                <a:spcPts val="300"/>
              </a:spcBef>
              <a:buChar char="•"/>
              <a:defRPr sz="1302"/>
            </a:pPr>
            <a:r>
              <a:t>  e6:aa:87:10:33</a:t>
            </a:r>
          </a:p>
          <a:p>
            <a:pPr marL="318897" indent="-318897" defTabSz="850391">
              <a:spcBef>
                <a:spcPts val="300"/>
              </a:spcBef>
              <a:buChar char="•"/>
              <a:defRPr sz="1302"/>
            </a:pPr>
            <a:r>
              <a:t>generator: 2 (0x2)</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56"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2050" name="Picture 2">
            <a:extLst>
              <a:ext uri="{FF2B5EF4-FFF2-40B4-BE49-F238E27FC236}">
                <a16:creationId xmlns:a16="http://schemas.microsoft.com/office/drawing/2014/main" id="{4301E0C0-83E9-BF41-99AA-73D377A1DD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11213"/>
            <a:ext cx="9144000" cy="4090987"/>
          </a:xfrm>
          <a:prstGeom prst="rect">
            <a:avLst/>
          </a:prstGeom>
          <a:noFill/>
          <a:extLst>
            <a:ext uri="{909E8E84-426E-40DD-AFC4-6F175D3DCCD1}">
              <a14:hiddenFill xmlns:a14="http://schemas.microsoft.com/office/drawing/2010/main">
                <a:solidFill>
                  <a:srgbClr val="FFFFFF"/>
                </a:solidFill>
              </a14:hiddenFill>
            </a:ext>
          </a:extLst>
        </p:spPr>
      </p:pic>
      <p:sp>
        <p:nvSpPr>
          <p:cNvPr id="6" name="Diffie-Hellman Weaknesses">
            <a:extLst>
              <a:ext uri="{FF2B5EF4-FFF2-40B4-BE49-F238E27FC236}">
                <a16:creationId xmlns:a16="http://schemas.microsoft.com/office/drawing/2014/main" id="{F5DEE078-3F06-334B-8A3A-ED3C169AD4E5}"/>
              </a:ext>
            </a:extLst>
          </p:cNvPr>
          <p:cNvSpPr txBox="1">
            <a:spLocks/>
          </p:cNvSpPr>
          <p:nvPr/>
        </p:nvSpPr>
        <p:spPr>
          <a:xfrm>
            <a:off x="0" y="-225425"/>
            <a:ext cx="8229600" cy="95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pPr hangingPunct="1"/>
            <a:r>
              <a:rPr lang="en-GB" dirty="0"/>
              <a:t>Eve-in-the-middle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56"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sp>
        <p:nvSpPr>
          <p:cNvPr id="6" name="Diffie-Hellman Weaknesses">
            <a:extLst>
              <a:ext uri="{FF2B5EF4-FFF2-40B4-BE49-F238E27FC236}">
                <a16:creationId xmlns:a16="http://schemas.microsoft.com/office/drawing/2014/main" id="{F5DEE078-3F06-334B-8A3A-ED3C169AD4E5}"/>
              </a:ext>
            </a:extLst>
          </p:cNvPr>
          <p:cNvSpPr txBox="1">
            <a:spLocks/>
          </p:cNvSpPr>
          <p:nvPr/>
        </p:nvSpPr>
        <p:spPr>
          <a:xfrm>
            <a:off x="0" y="-225425"/>
            <a:ext cx="8229600" cy="95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r>
              <a:rPr lang="en-GB" b="1" dirty="0"/>
              <a:t>Ephemeral Diffie-Hellman with RSA (DHE-RSA)</a:t>
            </a:r>
          </a:p>
        </p:txBody>
      </p:sp>
      <p:pic>
        <p:nvPicPr>
          <p:cNvPr id="1026" name="Picture 2">
            <a:extLst>
              <a:ext uri="{FF2B5EF4-FFF2-40B4-BE49-F238E27FC236}">
                <a16:creationId xmlns:a16="http://schemas.microsoft.com/office/drawing/2014/main" id="{EC2FF8F7-313E-65BF-1C75-B113D8B8BF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7375"/>
            <a:ext cx="9144000" cy="45386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5049246-6944-48B7-CD2A-79F539EA64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14538"/>
            <a:ext cx="9144000" cy="392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681466"/>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br>
              <a:rPr sz="1779" b="0" dirty="0"/>
            </a:br>
            <a:endParaRPr sz="1779" b="0" dirty="0"/>
          </a:p>
        </p:txBody>
      </p:sp>
      <p:pic>
        <p:nvPicPr>
          <p:cNvPr id="2" name="Picture 1" descr="A white paper with writing on it&#10;&#10;Description automatically generated with medium confidence">
            <a:extLst>
              <a:ext uri="{FF2B5EF4-FFF2-40B4-BE49-F238E27FC236}">
                <a16:creationId xmlns:a16="http://schemas.microsoft.com/office/drawing/2014/main" id="{66193DCE-A286-16DA-307C-D6544293B5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864" y="1364776"/>
            <a:ext cx="3685241" cy="3633336"/>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p:cNvSpPr txBox="1">
            <a:spLocks noGrp="1"/>
          </p:cNvSpPr>
          <p:nvPr>
            <p:ph type="title" idx="4294967295"/>
          </p:nvPr>
        </p:nvSpPr>
        <p:spPr>
          <a:xfrm>
            <a:off x="868679" y="491489"/>
            <a:ext cx="7406641" cy="857251"/>
          </a:xfrm>
          <a:prstGeom prst="rect">
            <a:avLst/>
          </a:prstGeom>
        </p:spPr>
        <p:txBody>
          <a:bodyPr lIns="41147" tIns="41147" rIns="41147" bIns="41147">
            <a:normAutofit/>
          </a:bodyPr>
          <a:lstStyle/>
          <a:p>
            <a:pPr>
              <a:defRPr sz="4200"/>
            </a:pPr>
            <a:endParaRPr/>
          </a:p>
        </p:txBody>
      </p:sp>
      <p:sp>
        <p:nvSpPr>
          <p:cNvPr id="57" name="Body"/>
          <p:cNvSpPr txBox="1">
            <a:spLocks noGrp="1"/>
          </p:cNvSpPr>
          <p:nvPr>
            <p:ph type="body" idx="4294967295"/>
          </p:nvPr>
        </p:nvSpPr>
        <p:spPr>
          <a:xfrm>
            <a:off x="868679" y="1485899"/>
            <a:ext cx="7406641" cy="3394712"/>
          </a:xfrm>
          <a:prstGeom prst="rect">
            <a:avLst/>
          </a:prstGeom>
        </p:spPr>
        <p:txBody>
          <a:bodyPr lIns="41147" tIns="41147" rIns="41147" bIns="41147">
            <a:normAutofit/>
          </a:bodyPr>
          <a:lstStyle/>
          <a:p>
            <a:pPr marL="321468" indent="-321468">
              <a:buChar char="•"/>
              <a:defRPr sz="3000"/>
            </a:pPr>
            <a:endParaRPr/>
          </a:p>
        </p:txBody>
      </p:sp>
      <p:pic>
        <p:nvPicPr>
          <p:cNvPr id="58" name="Image" descr="Image"/>
          <p:cNvPicPr>
            <a:picLocks noChangeAspect="1"/>
          </p:cNvPicPr>
          <p:nvPr/>
        </p:nvPicPr>
        <p:blipFill>
          <a:blip r:embed="rId2"/>
          <a:stretch>
            <a:fillRect/>
          </a:stretch>
        </p:blipFill>
        <p:spPr>
          <a:xfrm>
            <a:off x="605789" y="1137950"/>
            <a:ext cx="8229602" cy="4090610"/>
          </a:xfrm>
          <a:prstGeom prst="rect">
            <a:avLst/>
          </a:prstGeom>
          <a:ln w="12700">
            <a:miter lim="400000"/>
          </a:ln>
        </p:spPr>
      </p:pic>
      <p:sp>
        <p:nvSpPr>
          <p:cNvPr id="59" name="Overview"/>
          <p:cNvSpPr txBox="1"/>
          <p:nvPr/>
        </p:nvSpPr>
        <p:spPr>
          <a:xfrm>
            <a:off x="434339" y="313231"/>
            <a:ext cx="7098032" cy="5847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860" tIns="30860" rIns="30860" bIns="30860"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Overview</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345"/>
          <p:cNvSpPr txBox="1">
            <a:spLocks noGrp="1"/>
          </p:cNvSpPr>
          <p:nvPr>
            <p:ph type="title"/>
          </p:nvPr>
        </p:nvSpPr>
        <p:spPr>
          <a:prstGeom prst="rect">
            <a:avLst/>
          </a:prstGeom>
        </p:spPr>
        <p:txBody>
          <a:bodyPr/>
          <a:lstStyle/>
          <a:p>
            <a:r>
              <a:t>Public and private keys with ECC</a:t>
            </a:r>
          </a:p>
        </p:txBody>
      </p:sp>
      <p:sp>
        <p:nvSpPr>
          <p:cNvPr id="163" name="Text Placeholder 1"/>
          <p:cNvSpPr txBox="1">
            <a:spLocks noGrp="1"/>
          </p:cNvSpPr>
          <p:nvPr>
            <p:ph type="body" idx="1"/>
          </p:nvPr>
        </p:nvSpPr>
        <p:spPr>
          <a:prstGeom prst="rect">
            <a:avLst/>
          </a:prstGeom>
        </p:spPr>
        <p:txBody>
          <a:bodyPr/>
          <a:lstStyle/>
          <a:p>
            <a:endParaRPr/>
          </a:p>
        </p:txBody>
      </p:sp>
      <p:pic>
        <p:nvPicPr>
          <p:cNvPr id="164" name="Picture 4" descr="Picture 4"/>
          <p:cNvPicPr>
            <a:picLocks noChangeAspect="1"/>
          </p:cNvPicPr>
          <p:nvPr/>
        </p:nvPicPr>
        <p:blipFill>
          <a:blip r:embed="rId2"/>
          <a:stretch>
            <a:fillRect/>
          </a:stretch>
        </p:blipFill>
        <p:spPr>
          <a:xfrm>
            <a:off x="323192" y="935450"/>
            <a:ext cx="4313841" cy="3355209"/>
          </a:xfrm>
          <a:prstGeom prst="rect">
            <a:avLst/>
          </a:prstGeom>
          <a:ln w="12700">
            <a:miter lim="400000"/>
          </a:ln>
        </p:spPr>
      </p:pic>
      <p:sp>
        <p:nvSpPr>
          <p:cNvPr id="165" name="TextBox 5"/>
          <p:cNvSpPr txBox="1"/>
          <p:nvPr/>
        </p:nvSpPr>
        <p:spPr>
          <a:xfrm>
            <a:off x="5131675" y="2356233"/>
            <a:ext cx="3572862" cy="35229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spAutoFit/>
          </a:bodyPr>
          <a:lstStyle/>
          <a:p>
            <a:pPr defTabSz="762000">
              <a:defRPr sz="1400" b="1"/>
            </a:pPr>
            <a:r>
              <a:t>Private key:</a:t>
            </a:r>
            <a:r>
              <a:rPr b="0"/>
              <a:t> 0xc9f4f55bdeb5ba0bd337f2dbc952a5439e20ef9af6203d25d014e7102d86aaeeL</a:t>
            </a:r>
          </a:p>
          <a:p>
            <a:pPr defTabSz="762000">
              <a:defRPr sz="1400" b="1"/>
            </a:pPr>
            <a:r>
              <a:t>Public key:</a:t>
            </a:r>
            <a:r>
              <a:rPr b="0"/>
              <a:t> 0xc44370819cb3b7b57b2aa7edf550a9a5410c234d27aff497458bbbfec8b6a327, 0x52a1a3e222cd89cbd2764b69bd9b0ea5c4fd6ca28861e1f2140eeff9c2e76487</a:t>
            </a:r>
          </a:p>
          <a:p>
            <a:pPr defTabSz="762000">
              <a:defRPr sz="1400"/>
            </a:pPr>
            <a:endParaRPr b="0"/>
          </a:p>
          <a:p>
            <a:pPr defTabSz="762000">
              <a:defRPr sz="1400" b="1"/>
            </a:pPr>
            <a:r>
              <a:t>G: </a:t>
            </a:r>
            <a:r>
              <a:rPr b="0"/>
              <a:t>(5066263022277343669578718895168534326250603453777594175500187360389116729240L, 32670510020758816978083085130507043184471273380659243275938904335757337482424L)</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345"/>
          <p:cNvSpPr txBox="1">
            <a:spLocks noGrp="1"/>
          </p:cNvSpPr>
          <p:nvPr>
            <p:ph type="title"/>
          </p:nvPr>
        </p:nvSpPr>
        <p:spPr>
          <a:xfrm>
            <a:off x="3896053" y="179919"/>
            <a:ext cx="7886701" cy="649701"/>
          </a:xfrm>
          <a:prstGeom prst="rect">
            <a:avLst/>
          </a:prstGeom>
        </p:spPr>
        <p:txBody>
          <a:bodyPr/>
          <a:lstStyle/>
          <a:p>
            <a:r>
              <a:rPr dirty="0"/>
              <a:t>Public and private keys with ECC</a:t>
            </a:r>
          </a:p>
        </p:txBody>
      </p:sp>
      <p:sp>
        <p:nvSpPr>
          <p:cNvPr id="168" name="TextBox 5"/>
          <p:cNvSpPr txBox="1"/>
          <p:nvPr/>
        </p:nvSpPr>
        <p:spPr>
          <a:xfrm>
            <a:off x="230570" y="285749"/>
            <a:ext cx="7330967" cy="48183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spAutoFit/>
          </a:bodyPr>
          <a:lstStyle/>
          <a:p>
            <a:pPr defTabSz="762000">
              <a:defRPr sz="1400" b="1"/>
            </a:pPr>
            <a:r>
              <a:rPr dirty="0"/>
              <a:t>-----BEGIN EC PARAMETERS-----</a:t>
            </a:r>
          </a:p>
          <a:p>
            <a:pPr defTabSz="762000">
              <a:defRPr sz="1400" b="1"/>
            </a:pPr>
            <a:r>
              <a:rPr dirty="0" err="1"/>
              <a:t>BgUrgQQACg</a:t>
            </a:r>
            <a:r>
              <a:rPr dirty="0"/>
              <a:t>==</a:t>
            </a:r>
          </a:p>
          <a:p>
            <a:pPr defTabSz="762000">
              <a:defRPr sz="1400" b="1"/>
            </a:pPr>
            <a:r>
              <a:rPr dirty="0"/>
              <a:t>-----END EC PARAMETERS-----</a:t>
            </a:r>
          </a:p>
          <a:p>
            <a:pPr defTabSz="762000">
              <a:defRPr sz="1400" b="1"/>
            </a:pPr>
            <a:r>
              <a:rPr dirty="0"/>
              <a:t>-----BEGIN EC PRIVATE KEY-----</a:t>
            </a:r>
          </a:p>
          <a:p>
            <a:pPr defTabSz="762000">
              <a:defRPr sz="1400" b="1"/>
            </a:pPr>
            <a:r>
              <a:rPr dirty="0"/>
              <a:t>MHQCAQEEIEa56GG2PTUJyIt4FydaMNItYsjNj6ZIbd7jXvDY4ElfoAcGBSuBBAAK</a:t>
            </a:r>
          </a:p>
          <a:p>
            <a:pPr defTabSz="762000">
              <a:defRPr sz="1400" b="1"/>
            </a:pPr>
            <a:r>
              <a:rPr dirty="0"/>
              <a:t>oUQDQgAEJQDn8/vd8oQpA/VE3ch0lM6VAprOTiV9VLp38rwfOog3qUYcTxxX/</a:t>
            </a:r>
            <a:r>
              <a:rPr dirty="0" err="1"/>
              <a:t>sxJ</a:t>
            </a:r>
            <a:endParaRPr dirty="0"/>
          </a:p>
          <a:p>
            <a:pPr defTabSz="762000">
              <a:defRPr sz="1400" b="1"/>
            </a:pPr>
            <a:r>
              <a:rPr dirty="0"/>
              <a:t>l1M4HncqEopYIKkkovoFFi62Yph6nw==</a:t>
            </a:r>
          </a:p>
          <a:p>
            <a:pPr defTabSz="762000">
              <a:defRPr sz="1400" b="1"/>
            </a:pPr>
            <a:r>
              <a:rPr dirty="0"/>
              <a:t>-----END EC PRIVATE KEY-----</a:t>
            </a:r>
          </a:p>
          <a:p>
            <a:pPr defTabSz="762000">
              <a:defRPr sz="1400" b="1"/>
            </a:pPr>
            <a:r>
              <a:rPr dirty="0"/>
              <a:t>Private-Key: (256 bit)</a:t>
            </a:r>
          </a:p>
          <a:p>
            <a:pPr defTabSz="762000">
              <a:defRPr sz="1400" b="1"/>
            </a:pPr>
            <a:r>
              <a:rPr dirty="0" err="1"/>
              <a:t>priv</a:t>
            </a:r>
            <a:r>
              <a:rPr dirty="0"/>
              <a:t>:</a:t>
            </a:r>
          </a:p>
          <a:p>
            <a:pPr defTabSz="762000">
              <a:defRPr sz="1400" b="1"/>
            </a:pPr>
            <a:r>
              <a:rPr dirty="0"/>
              <a:t>    34:7c:b7:89:8c:d9:5f:eb:00:73:94:3e:bc:b9:97:</a:t>
            </a:r>
          </a:p>
          <a:p>
            <a:pPr defTabSz="762000">
              <a:defRPr sz="1400" b="1"/>
            </a:pPr>
            <a:r>
              <a:rPr dirty="0"/>
              <a:t>    89:67:ef:e7:f5:04:ba:04:a3:1b:4f:ec:b0:63:1c:</a:t>
            </a:r>
          </a:p>
          <a:p>
            <a:pPr defTabSz="762000">
              <a:defRPr sz="1400" b="1"/>
            </a:pPr>
            <a:r>
              <a:rPr dirty="0"/>
              <a:t>    66:10</a:t>
            </a:r>
          </a:p>
          <a:p>
            <a:pPr defTabSz="762000">
              <a:defRPr sz="1400" b="1"/>
            </a:pPr>
            <a:r>
              <a:rPr dirty="0"/>
              <a:t>pub: </a:t>
            </a:r>
          </a:p>
          <a:p>
            <a:pPr defTabSz="762000">
              <a:defRPr sz="1400" b="1"/>
            </a:pPr>
            <a:r>
              <a:rPr dirty="0"/>
              <a:t>    04:29:b0:50:38:a6:32:fc:89:a1:2b:65:80:7b:14:</a:t>
            </a:r>
          </a:p>
          <a:p>
            <a:pPr defTabSz="762000">
              <a:defRPr sz="1400" b="1"/>
            </a:pPr>
            <a:r>
              <a:rPr dirty="0"/>
              <a:t>    8e:20:f3:03:2a:34:85:1f:3a:63:1a:fc:30:96:83:</a:t>
            </a:r>
          </a:p>
          <a:p>
            <a:pPr defTabSz="762000">
              <a:defRPr sz="1400" b="1"/>
            </a:pPr>
            <a:r>
              <a:rPr dirty="0"/>
              <a:t>    c0:e0:b7:72:77:17:cf:0c:53:2f:b9:e9:48:de:c2:</a:t>
            </a:r>
          </a:p>
          <a:p>
            <a:pPr defTabSz="762000">
              <a:defRPr sz="1400" b="1"/>
            </a:pPr>
            <a:r>
              <a:rPr dirty="0"/>
              <a:t>    70:1c:74:12:8d:04:8d:18:55:af:34:ff:9b:0b:a4:</a:t>
            </a:r>
          </a:p>
          <a:p>
            <a:pPr defTabSz="762000">
              <a:defRPr sz="1400" b="1"/>
            </a:pPr>
            <a:r>
              <a:rPr dirty="0"/>
              <a:t>    8a:bb:1d:3b:b9</a:t>
            </a:r>
          </a:p>
          <a:p>
            <a:pPr defTabSz="762000">
              <a:defRPr sz="1400" b="1"/>
            </a:pPr>
            <a:r>
              <a:rPr dirty="0"/>
              <a:t>ASN1 OID: secp256k1</a:t>
            </a:r>
          </a:p>
          <a:p>
            <a:pPr defTabSz="762000">
              <a:defRPr sz="1400" b="1"/>
            </a:pPr>
            <a:r>
              <a:rPr dirty="0"/>
              <a:t>Field Type: prime-field</a:t>
            </a:r>
          </a:p>
        </p:txBody>
      </p:sp>
      <p:sp>
        <p:nvSpPr>
          <p:cNvPr id="169" name="TextBox 6"/>
          <p:cNvSpPr txBox="1"/>
          <p:nvPr/>
        </p:nvSpPr>
        <p:spPr>
          <a:xfrm>
            <a:off x="4469522" y="1535166"/>
            <a:ext cx="7330967" cy="3954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spAutoFit/>
          </a:bodyPr>
          <a:lstStyle/>
          <a:p>
            <a:pPr defTabSz="762000">
              <a:defRPr sz="1400" b="1"/>
            </a:pPr>
            <a:endParaRPr/>
          </a:p>
          <a:p>
            <a:pPr defTabSz="762000">
              <a:defRPr sz="1400" b="1"/>
            </a:pPr>
            <a:r>
              <a:t>Prime:</a:t>
            </a:r>
          </a:p>
          <a:p>
            <a:pPr defTabSz="762000">
              <a:defRPr sz="1400" b="1"/>
            </a:pPr>
            <a:r>
              <a:t>    00:ff:ff:ff:ff:ff:ff:ff:ff:ff:ff:ff:ff:ff:ff:</a:t>
            </a:r>
          </a:p>
          <a:p>
            <a:pPr defTabSz="762000">
              <a:defRPr sz="1400" b="1"/>
            </a:pPr>
            <a:r>
              <a:t>    ff:ff:ff:ff:ff:ff:ff:ff:ff:ff:ff:ff:ff:fe:ff:</a:t>
            </a:r>
          </a:p>
          <a:p>
            <a:pPr defTabSz="762000">
              <a:defRPr sz="1400" b="1"/>
            </a:pPr>
            <a:r>
              <a:t>    ff:fc:2f</a:t>
            </a:r>
          </a:p>
          <a:p>
            <a:pPr defTabSz="762000">
              <a:defRPr sz="1400" b="1"/>
            </a:pPr>
            <a:r>
              <a:t>A:    0</a:t>
            </a:r>
          </a:p>
          <a:p>
            <a:pPr defTabSz="762000">
              <a:defRPr sz="1400" b="1"/>
            </a:pPr>
            <a:r>
              <a:t>B:    7 (0x7)</a:t>
            </a:r>
          </a:p>
          <a:p>
            <a:pPr defTabSz="762000">
              <a:defRPr sz="1400" b="1"/>
            </a:pPr>
            <a:r>
              <a:t>Generator (uncompressed):</a:t>
            </a:r>
          </a:p>
          <a:p>
            <a:pPr defTabSz="762000">
              <a:defRPr sz="1400" b="1"/>
            </a:pPr>
            <a:r>
              <a:t>    04:79:be:66:7e:f9:dc:bb:ac:55:a0:62:95:ce:87:</a:t>
            </a:r>
          </a:p>
          <a:p>
            <a:pPr defTabSz="762000">
              <a:defRPr sz="1400" b="1"/>
            </a:pPr>
            <a:r>
              <a:t>    0b:07:02:9b:fc:db:2d:ce:28:d9:59:f2:81:5b:16:</a:t>
            </a:r>
          </a:p>
          <a:p>
            <a:pPr defTabSz="762000">
              <a:defRPr sz="1400" b="1"/>
            </a:pPr>
            <a:r>
              <a:t>    f8:17:98:48:3a:da:77:26:a3:c4:65:5d:a4:fb:fc:</a:t>
            </a:r>
          </a:p>
          <a:p>
            <a:pPr defTabSz="762000">
              <a:defRPr sz="1400" b="1"/>
            </a:pPr>
            <a:r>
              <a:t>    0e:11:08:a8:fd:17:b4:48:a6:85:54:19:9c:47:d0:</a:t>
            </a:r>
          </a:p>
          <a:p>
            <a:pPr defTabSz="762000">
              <a:defRPr sz="1400" b="1"/>
            </a:pPr>
            <a:r>
              <a:t>    8f:fb:10:d4:b8</a:t>
            </a:r>
          </a:p>
          <a:p>
            <a:pPr defTabSz="762000">
              <a:defRPr sz="1400" b="1"/>
            </a:pPr>
            <a:r>
              <a:t>Order: </a:t>
            </a:r>
          </a:p>
          <a:p>
            <a:pPr defTabSz="762000">
              <a:defRPr sz="1400" b="1"/>
            </a:pPr>
            <a:r>
              <a:t>    00:ff:ff:ff:ff:ff:ff:ff:ff:ff:ff:ff:ff:ff:ff:</a:t>
            </a:r>
          </a:p>
          <a:p>
            <a:pPr defTabSz="762000">
              <a:defRPr sz="1400" b="1"/>
            </a:pPr>
            <a:r>
              <a:t>    ff:fe:ba:ae:dc:e6:af:48:a0:3b:bf:d2:5e:8c:d0:</a:t>
            </a:r>
          </a:p>
          <a:p>
            <a:pPr defTabSz="762000">
              <a:defRPr sz="1400" b="1"/>
            </a:pPr>
            <a:r>
              <a:t>    36:41:41</a:t>
            </a:r>
          </a:p>
          <a:p>
            <a:pPr defTabSz="762000">
              <a:defRPr sz="1400" b="1"/>
            </a:pPr>
            <a:r>
              <a:t>Cofactor:  1 (0x1)</a:t>
            </a:r>
          </a:p>
        </p:txBody>
      </p:sp>
      <p:sp>
        <p:nvSpPr>
          <p:cNvPr id="170" name="TextBox 7"/>
          <p:cNvSpPr txBox="1"/>
          <p:nvPr/>
        </p:nvSpPr>
        <p:spPr>
          <a:xfrm>
            <a:off x="230570" y="4925479"/>
            <a:ext cx="3572861" cy="2844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spAutoFit/>
          </a:bodyPr>
          <a:lstStyle/>
          <a:p>
            <a:pPr defTabSz="762000">
              <a:defRPr sz="1400"/>
            </a:pPr>
            <a:r>
              <a:t>Y</a:t>
            </a:r>
            <a:r>
              <a:rPr baseline="29428"/>
              <a:t>2</a:t>
            </a:r>
            <a:r>
              <a:t> == X</a:t>
            </a:r>
            <a:r>
              <a:rPr baseline="29428"/>
              <a:t>3</a:t>
            </a:r>
            <a:r>
              <a:t> + ax + b) mod p</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345"/>
          <p:cNvSpPr txBox="1">
            <a:spLocks noGrp="1"/>
          </p:cNvSpPr>
          <p:nvPr>
            <p:ph type="title"/>
          </p:nvPr>
        </p:nvSpPr>
        <p:spPr>
          <a:prstGeom prst="rect">
            <a:avLst/>
          </a:prstGeom>
        </p:spPr>
        <p:txBody>
          <a:bodyPr/>
          <a:lstStyle/>
          <a:p>
            <a:r>
              <a:t>ECDH</a:t>
            </a:r>
          </a:p>
        </p:txBody>
      </p:sp>
      <p:sp>
        <p:nvSpPr>
          <p:cNvPr id="173" name="Text Placeholder 1"/>
          <p:cNvSpPr txBox="1">
            <a:spLocks noGrp="1"/>
          </p:cNvSpPr>
          <p:nvPr>
            <p:ph type="body" idx="1"/>
          </p:nvPr>
        </p:nvSpPr>
        <p:spPr>
          <a:prstGeom prst="rect">
            <a:avLst/>
          </a:prstGeom>
        </p:spPr>
        <p:txBody>
          <a:bodyPr/>
          <a:lstStyle/>
          <a:p>
            <a:endParaRPr/>
          </a:p>
        </p:txBody>
      </p:sp>
      <p:pic>
        <p:nvPicPr>
          <p:cNvPr id="174" name="Picture 3" descr="Picture 3"/>
          <p:cNvPicPr>
            <a:picLocks noChangeAspect="1"/>
          </p:cNvPicPr>
          <p:nvPr/>
        </p:nvPicPr>
        <p:blipFill>
          <a:blip r:embed="rId2"/>
          <a:stretch>
            <a:fillRect/>
          </a:stretch>
        </p:blipFill>
        <p:spPr>
          <a:xfrm>
            <a:off x="971550" y="457200"/>
            <a:ext cx="7458075" cy="4972050"/>
          </a:xfrm>
          <a:prstGeom prst="rect">
            <a:avLst/>
          </a:prstGeom>
          <a:ln w="12700">
            <a:miter lim="400000"/>
          </a:ln>
        </p:spPr>
      </p:pic>
      <p:grpSp>
        <p:nvGrpSpPr>
          <p:cNvPr id="5" name="Group">
            <a:hlinkClick r:id="rId3"/>
            <a:extLst>
              <a:ext uri="{FF2B5EF4-FFF2-40B4-BE49-F238E27FC236}">
                <a16:creationId xmlns:a16="http://schemas.microsoft.com/office/drawing/2014/main" id="{94A8D674-3D4E-3347-B2C6-389AA69FAFD9}"/>
              </a:ext>
            </a:extLst>
          </p:cNvPr>
          <p:cNvGrpSpPr/>
          <p:nvPr/>
        </p:nvGrpSpPr>
        <p:grpSpPr>
          <a:xfrm>
            <a:off x="-19050" y="5142149"/>
            <a:ext cx="1295400" cy="576263"/>
            <a:chOff x="0" y="0"/>
            <a:chExt cx="1295400" cy="576262"/>
          </a:xfrm>
        </p:grpSpPr>
        <p:sp>
          <p:nvSpPr>
            <p:cNvPr id="6" name="Rectangle">
              <a:extLst>
                <a:ext uri="{FF2B5EF4-FFF2-40B4-BE49-F238E27FC236}">
                  <a16:creationId xmlns:a16="http://schemas.microsoft.com/office/drawing/2014/main" id="{1E926620-FB45-4A45-8222-E53E3D03E5E0}"/>
                </a:ext>
              </a:extLst>
            </p:cNvPr>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7" name="Example">
              <a:extLst>
                <a:ext uri="{FF2B5EF4-FFF2-40B4-BE49-F238E27FC236}">
                  <a16:creationId xmlns:a16="http://schemas.microsoft.com/office/drawing/2014/main" id="{68A83EE3-770F-2C4F-8639-1C31099F01C5}"/>
                </a:ext>
              </a:extLst>
            </p:cNvPr>
            <p:cNvSpPr txBox="1"/>
            <p:nvPr/>
          </p:nvSpPr>
          <p:spPr>
            <a:xfrm>
              <a:off x="0" y="102711"/>
              <a:ext cx="1295400" cy="370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r>
                <a:rPr dirty="0">
                  <a:hlinkClick r:id="rId4"/>
                </a:rPr>
                <a:t>Example</a:t>
              </a:r>
              <a:endParaRPr dirty="0"/>
            </a:p>
          </p:txBody>
        </p:sp>
      </p:gr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Elliptic Curve Diffie Hellman (ECDH)"/>
          <p:cNvSpPr txBox="1">
            <a:spLocks noGrp="1"/>
          </p:cNvSpPr>
          <p:nvPr>
            <p:ph type="title" idx="4294967295"/>
          </p:nvPr>
        </p:nvSpPr>
        <p:spPr>
          <a:xfrm>
            <a:off x="-34926" y="19049"/>
            <a:ext cx="8710615" cy="649290"/>
          </a:xfrm>
          <a:prstGeom prst="rect">
            <a:avLst/>
          </a:prstGeom>
        </p:spPr>
        <p:txBody>
          <a:bodyPr lIns="45718" tIns="45718" rIns="45718" bIns="45718">
            <a:normAutofit/>
          </a:bodyPr>
          <a:lstStyle>
            <a:lvl1pPr algn="l" defTabSz="749808">
              <a:defRPr sz="3600">
                <a:solidFill>
                  <a:srgbClr val="C00000"/>
                </a:solidFill>
              </a:defRPr>
            </a:lvl1pPr>
          </a:lstStyle>
          <a:p>
            <a:r>
              <a:t>Elliptic Curve Diffie Hellman (ECDH)</a:t>
            </a:r>
          </a:p>
        </p:txBody>
      </p:sp>
      <p:pic>
        <p:nvPicPr>
          <p:cNvPr id="177" name="image.png" descr="image.png"/>
          <p:cNvPicPr>
            <a:picLocks noChangeAspect="1"/>
          </p:cNvPicPr>
          <p:nvPr/>
        </p:nvPicPr>
        <p:blipFill>
          <a:blip r:embed="rId2"/>
          <a:stretch>
            <a:fillRect/>
          </a:stretch>
        </p:blipFill>
        <p:spPr>
          <a:xfrm>
            <a:off x="1547812" y="1201737"/>
            <a:ext cx="5646738" cy="4357688"/>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Elliptic Curve Diffie Hellman (ECDH)"/>
          <p:cNvSpPr txBox="1">
            <a:spLocks noGrp="1"/>
          </p:cNvSpPr>
          <p:nvPr>
            <p:ph type="title" idx="4294967295"/>
          </p:nvPr>
        </p:nvSpPr>
        <p:spPr>
          <a:xfrm>
            <a:off x="-34926" y="19049"/>
            <a:ext cx="8710615" cy="649290"/>
          </a:xfrm>
          <a:prstGeom prst="rect">
            <a:avLst/>
          </a:prstGeom>
        </p:spPr>
        <p:txBody>
          <a:bodyPr lIns="45718" tIns="45718" rIns="45718" bIns="45718">
            <a:normAutofit/>
          </a:bodyPr>
          <a:lstStyle>
            <a:lvl1pPr algn="l" defTabSz="749808">
              <a:defRPr sz="3600">
                <a:solidFill>
                  <a:srgbClr val="C00000"/>
                </a:solidFill>
              </a:defRPr>
            </a:lvl1pPr>
          </a:lstStyle>
          <a:p>
            <a:r>
              <a:t>Elliptic Curve Diffie Hellman (ECDH)</a:t>
            </a:r>
          </a:p>
        </p:txBody>
      </p:sp>
      <p:pic>
        <p:nvPicPr>
          <p:cNvPr id="180" name="image.png" descr="image.png"/>
          <p:cNvPicPr>
            <a:picLocks noChangeAspect="1"/>
          </p:cNvPicPr>
          <p:nvPr/>
        </p:nvPicPr>
        <p:blipFill>
          <a:blip r:embed="rId2"/>
          <a:stretch>
            <a:fillRect/>
          </a:stretch>
        </p:blipFill>
        <p:spPr>
          <a:xfrm>
            <a:off x="1547812" y="1201737"/>
            <a:ext cx="5646738" cy="4357688"/>
          </a:xfrm>
          <a:prstGeom prst="rect">
            <a:avLst/>
          </a:prstGeom>
          <a:ln w="12700">
            <a:miter lim="400000"/>
          </a:ln>
        </p:spPr>
      </p:pic>
      <p:grpSp>
        <p:nvGrpSpPr>
          <p:cNvPr id="183" name="image.png"/>
          <p:cNvGrpSpPr/>
          <p:nvPr/>
        </p:nvGrpSpPr>
        <p:grpSpPr>
          <a:xfrm>
            <a:off x="284161" y="874711"/>
            <a:ext cx="8836027" cy="4692653"/>
            <a:chOff x="0" y="0"/>
            <a:chExt cx="8836025" cy="4692651"/>
          </a:xfrm>
        </p:grpSpPr>
        <p:pic>
          <p:nvPicPr>
            <p:cNvPr id="181" name="image.png" descr="image.png"/>
            <p:cNvPicPr>
              <a:picLocks noChangeAspect="1"/>
            </p:cNvPicPr>
            <p:nvPr/>
          </p:nvPicPr>
          <p:blipFill>
            <a:blip r:embed="rId3"/>
            <a:stretch>
              <a:fillRect/>
            </a:stretch>
          </p:blipFill>
          <p:spPr>
            <a:xfrm>
              <a:off x="203200" y="203200"/>
              <a:ext cx="8429626" cy="4248152"/>
            </a:xfrm>
            <a:prstGeom prst="rect">
              <a:avLst/>
            </a:prstGeom>
            <a:ln w="12700" cap="flat">
              <a:noFill/>
              <a:miter lim="400000"/>
            </a:ln>
            <a:effectLst/>
          </p:spPr>
        </p:pic>
        <p:pic>
          <p:nvPicPr>
            <p:cNvPr id="182" name="image.png" descr="image.png"/>
            <p:cNvPicPr>
              <a:picLocks noChangeAspect="1"/>
            </p:cNvPicPr>
            <p:nvPr/>
          </p:nvPicPr>
          <p:blipFill>
            <a:blip r:embed="rId4"/>
            <a:stretch>
              <a:fillRect/>
            </a:stretch>
          </p:blipFill>
          <p:spPr>
            <a:xfrm>
              <a:off x="0" y="-1"/>
              <a:ext cx="8836026" cy="4692653"/>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183"/>
                                        </p:tgtEl>
                                        <p:attrNameLst>
                                          <p:attrName>style.visibility</p:attrName>
                                        </p:attrNameLst>
                                      </p:cBhvr>
                                      <p:to>
                                        <p:strVal val="visible"/>
                                      </p:to>
                                    </p:set>
                                    <p:anim calcmode="lin" valueType="num">
                                      <p:cBhvr>
                                        <p:cTn id="7" dur="1000" fill="hold"/>
                                        <p:tgtEl>
                                          <p:spTgt spid="183"/>
                                        </p:tgtEl>
                                        <p:attrNameLst>
                                          <p:attrName>ppt_x</p:attrName>
                                        </p:attrNameLst>
                                      </p:cBhvr>
                                      <p:tavLst>
                                        <p:tav tm="0">
                                          <p:val>
                                            <p:strVal val="0-#ppt_w/2"/>
                                          </p:val>
                                        </p:tav>
                                        <p:tav tm="100000">
                                          <p:val>
                                            <p:strVal val="#ppt_x"/>
                                          </p:val>
                                        </p:tav>
                                      </p:tavLst>
                                    </p:anim>
                                    <p:anim calcmode="lin" valueType="num">
                                      <p:cBhvr>
                                        <p:cTn id="8" dur="1000" fill="hold"/>
                                        <p:tgtEl>
                                          <p:spTgt spid="1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1"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Elliptic Curve Diffie Hellman (ECDH)"/>
          <p:cNvSpPr txBox="1">
            <a:spLocks noGrp="1"/>
          </p:cNvSpPr>
          <p:nvPr>
            <p:ph type="title" idx="4294967295"/>
          </p:nvPr>
        </p:nvSpPr>
        <p:spPr>
          <a:xfrm>
            <a:off x="-34926" y="19049"/>
            <a:ext cx="8710615" cy="649290"/>
          </a:xfrm>
          <a:prstGeom prst="rect">
            <a:avLst/>
          </a:prstGeom>
        </p:spPr>
        <p:txBody>
          <a:bodyPr lIns="45718" tIns="45718" rIns="45718" bIns="45718">
            <a:normAutofit/>
          </a:bodyPr>
          <a:lstStyle>
            <a:lvl1pPr algn="l" defTabSz="749808">
              <a:defRPr sz="3600">
                <a:solidFill>
                  <a:srgbClr val="C00000"/>
                </a:solidFill>
              </a:defRPr>
            </a:lvl1pPr>
          </a:lstStyle>
          <a:p>
            <a:r>
              <a:t>Elliptic Curve Diffie Hellman (ECDH)</a:t>
            </a:r>
          </a:p>
        </p:txBody>
      </p:sp>
      <p:pic>
        <p:nvPicPr>
          <p:cNvPr id="1026" name="Picture 2">
            <a:extLst>
              <a:ext uri="{FF2B5EF4-FFF2-40B4-BE49-F238E27FC236}">
                <a16:creationId xmlns:a16="http://schemas.microsoft.com/office/drawing/2014/main" id="{22E99A16-C02D-674F-931F-99160423E1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2363"/>
            <a:ext cx="9144000" cy="3470275"/>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a:hlinkClick r:id="rId3"/>
            <a:extLst>
              <a:ext uri="{FF2B5EF4-FFF2-40B4-BE49-F238E27FC236}">
                <a16:creationId xmlns:a16="http://schemas.microsoft.com/office/drawing/2014/main" id="{F348E28B-ED13-B185-EEC1-53D9CB5D6FF0}"/>
              </a:ext>
            </a:extLst>
          </p:cNvPr>
          <p:cNvGrpSpPr/>
          <p:nvPr/>
        </p:nvGrpSpPr>
        <p:grpSpPr>
          <a:xfrm>
            <a:off x="-19050" y="5142149"/>
            <a:ext cx="1295400" cy="576263"/>
            <a:chOff x="0" y="0"/>
            <a:chExt cx="1295400" cy="576262"/>
          </a:xfrm>
        </p:grpSpPr>
        <p:sp>
          <p:nvSpPr>
            <p:cNvPr id="3" name="Rectangle">
              <a:extLst>
                <a:ext uri="{FF2B5EF4-FFF2-40B4-BE49-F238E27FC236}">
                  <a16:creationId xmlns:a16="http://schemas.microsoft.com/office/drawing/2014/main" id="{ED4BB647-1D1A-97DA-0C44-B6A8F9FE3131}"/>
                </a:ext>
              </a:extLst>
            </p:cNvPr>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4" name="Example">
              <a:extLst>
                <a:ext uri="{FF2B5EF4-FFF2-40B4-BE49-F238E27FC236}">
                  <a16:creationId xmlns:a16="http://schemas.microsoft.com/office/drawing/2014/main" id="{25E3E9C3-813F-9F46-B528-BA6514D53C5F}"/>
                </a:ext>
              </a:extLst>
            </p:cNvPr>
            <p:cNvSpPr txBox="1"/>
            <p:nvPr/>
          </p:nvSpPr>
          <p:spPr>
            <a:xfrm>
              <a:off x="0" y="102711"/>
              <a:ext cx="1295400" cy="370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r>
                <a:rPr lang="en-GB" dirty="0">
                  <a:hlinkClick r:id="rId4"/>
                </a:rPr>
                <a:t>ECDH</a:t>
              </a:r>
              <a:endParaRPr dirty="0"/>
            </a:p>
          </p:txBody>
        </p:sp>
      </p:grpSp>
      <p:grpSp>
        <p:nvGrpSpPr>
          <p:cNvPr id="5" name="Group">
            <a:hlinkClick r:id="rId3"/>
            <a:extLst>
              <a:ext uri="{FF2B5EF4-FFF2-40B4-BE49-F238E27FC236}">
                <a16:creationId xmlns:a16="http://schemas.microsoft.com/office/drawing/2014/main" id="{0B49CBE3-3D80-390D-AC1B-057B9A34B5D1}"/>
              </a:ext>
            </a:extLst>
          </p:cNvPr>
          <p:cNvGrpSpPr/>
          <p:nvPr/>
        </p:nvGrpSpPr>
        <p:grpSpPr>
          <a:xfrm>
            <a:off x="1402857" y="5119688"/>
            <a:ext cx="1295400" cy="576263"/>
            <a:chOff x="0" y="0"/>
            <a:chExt cx="1295400" cy="576262"/>
          </a:xfrm>
        </p:grpSpPr>
        <p:sp>
          <p:nvSpPr>
            <p:cNvPr id="6" name="Rectangle">
              <a:extLst>
                <a:ext uri="{FF2B5EF4-FFF2-40B4-BE49-F238E27FC236}">
                  <a16:creationId xmlns:a16="http://schemas.microsoft.com/office/drawing/2014/main" id="{3DB136B7-37D2-FB7A-199C-F5F0727D0170}"/>
                </a:ext>
              </a:extLst>
            </p:cNvPr>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7" name="Example">
              <a:extLst>
                <a:ext uri="{FF2B5EF4-FFF2-40B4-BE49-F238E27FC236}">
                  <a16:creationId xmlns:a16="http://schemas.microsoft.com/office/drawing/2014/main" id="{77C91C75-9F5D-B305-19C3-AE5175F08BDB}"/>
                </a:ext>
              </a:extLst>
            </p:cNvPr>
            <p:cNvSpPr txBox="1"/>
            <p:nvPr/>
          </p:nvSpPr>
          <p:spPr>
            <a:xfrm>
              <a:off x="0" y="102711"/>
              <a:ext cx="1295400" cy="370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r>
                <a:rPr lang="en-GB" dirty="0">
                  <a:hlinkClick r:id="rId5"/>
                </a:rPr>
                <a:t>X25519</a:t>
              </a:r>
              <a:endParaRPr dirty="0"/>
            </a:p>
          </p:txBody>
        </p:sp>
      </p:grpSp>
      <p:grpSp>
        <p:nvGrpSpPr>
          <p:cNvPr id="8" name="Group">
            <a:hlinkClick r:id="rId3"/>
            <a:extLst>
              <a:ext uri="{FF2B5EF4-FFF2-40B4-BE49-F238E27FC236}">
                <a16:creationId xmlns:a16="http://schemas.microsoft.com/office/drawing/2014/main" id="{04B5DC8F-EE2E-6B8C-8B05-6BDAD9516D1F}"/>
              </a:ext>
            </a:extLst>
          </p:cNvPr>
          <p:cNvGrpSpPr/>
          <p:nvPr/>
        </p:nvGrpSpPr>
        <p:grpSpPr>
          <a:xfrm>
            <a:off x="2824764" y="5084656"/>
            <a:ext cx="1295400" cy="646329"/>
            <a:chOff x="0" y="-35032"/>
            <a:chExt cx="1295400" cy="646328"/>
          </a:xfrm>
        </p:grpSpPr>
        <p:sp>
          <p:nvSpPr>
            <p:cNvPr id="9" name="Rectangle">
              <a:extLst>
                <a:ext uri="{FF2B5EF4-FFF2-40B4-BE49-F238E27FC236}">
                  <a16:creationId xmlns:a16="http://schemas.microsoft.com/office/drawing/2014/main" id="{A18C3634-8705-8971-5F63-9BF081B6C59F}"/>
                </a:ext>
              </a:extLst>
            </p:cNvPr>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0" name="Example">
              <a:extLst>
                <a:ext uri="{FF2B5EF4-FFF2-40B4-BE49-F238E27FC236}">
                  <a16:creationId xmlns:a16="http://schemas.microsoft.com/office/drawing/2014/main" id="{BFAA7626-5AFB-8EBC-9B28-AD44309F4B5D}"/>
                </a:ext>
              </a:extLst>
            </p:cNvPr>
            <p:cNvSpPr txBox="1"/>
            <p:nvPr/>
          </p:nvSpPr>
          <p:spPr>
            <a:xfrm>
              <a:off x="0" y="-35032"/>
              <a:ext cx="1295400"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r>
                <a:rPr lang="en-GB" dirty="0">
                  <a:hlinkClick r:id="rId5"/>
                </a:rPr>
                <a:t>Hybrid Encryption</a:t>
              </a:r>
              <a:endParaRPr dirty="0"/>
            </a:p>
          </p:txBody>
        </p:sp>
      </p:grpSp>
    </p:spTree>
    <p:extLst>
      <p:ext uri="{BB962C8B-B14F-4D97-AF65-F5344CB8AC3E}">
        <p14:creationId xmlns:p14="http://schemas.microsoft.com/office/powerpoint/2010/main" val="285124967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dirty="0"/>
              <a:t>Passing Key Using Public Key</a:t>
            </a:r>
            <a:endParaRPr sz="1779" b="0" dirty="0"/>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br>
              <a:rPr sz="1779" b="0" dirty="0"/>
            </a:br>
            <a:endParaRPr sz="1779" b="0" dirty="0"/>
          </a:p>
        </p:txBody>
      </p:sp>
      <p:pic>
        <p:nvPicPr>
          <p:cNvPr id="2" name="Picture 1" descr="A white paper with writing on it&#10;&#10;Description automatically generated with medium confidence">
            <a:extLst>
              <a:ext uri="{FF2B5EF4-FFF2-40B4-BE49-F238E27FC236}">
                <a16:creationId xmlns:a16="http://schemas.microsoft.com/office/drawing/2014/main" id="{7BA0C54C-1FFA-E973-02EA-2E8481F512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864" y="1364776"/>
            <a:ext cx="3685241" cy="3633336"/>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89"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90" name="image.tif" descr="image.tif"/>
          <p:cNvPicPr>
            <a:picLocks noChangeAspect="1"/>
          </p:cNvPicPr>
          <p:nvPr/>
        </p:nvPicPr>
        <p:blipFill>
          <a:blip r:embed="rId2"/>
          <a:stretch>
            <a:fillRect/>
          </a:stretch>
        </p:blipFill>
        <p:spPr>
          <a:xfrm>
            <a:off x="611187" y="490537"/>
            <a:ext cx="6732588" cy="5200651"/>
          </a:xfrm>
          <a:prstGeom prst="rect">
            <a:avLst/>
          </a:prstGeom>
          <a:ln w="12700">
            <a:miter lim="400000"/>
          </a:ln>
        </p:spPr>
      </p:pic>
      <p:sp>
        <p:nvSpPr>
          <p:cNvPr id="191" name="Key Exchange with Public Key"/>
          <p:cNvSpPr txBox="1"/>
          <p:nvPr/>
        </p:nvSpPr>
        <p:spPr>
          <a:xfrm>
            <a:off x="-31750" y="73342"/>
            <a:ext cx="8229600" cy="396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2000" b="1">
                <a:solidFill>
                  <a:srgbClr val="C00000"/>
                </a:solidFill>
              </a:defRPr>
            </a:lvl1pPr>
          </a:lstStyle>
          <a:p>
            <a:r>
              <a:t>Key Exchange with Public Key</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endParaRPr sz="1779" b="0" dirty="0"/>
          </a:p>
        </p:txBody>
      </p:sp>
      <p:pic>
        <p:nvPicPr>
          <p:cNvPr id="3" name="Picture 2">
            <a:extLst>
              <a:ext uri="{FF2B5EF4-FFF2-40B4-BE49-F238E27FC236}">
                <a16:creationId xmlns:a16="http://schemas.microsoft.com/office/drawing/2014/main" id="{98076D98-A878-0442-8514-7D96CD5D2E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1611" y="1282889"/>
            <a:ext cx="4833037" cy="36030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345"/>
          <p:cNvSpPr txBox="1">
            <a:spLocks noGrp="1"/>
          </p:cNvSpPr>
          <p:nvPr>
            <p:ph type="title"/>
          </p:nvPr>
        </p:nvSpPr>
        <p:spPr>
          <a:prstGeom prst="rect">
            <a:avLst/>
          </a:prstGeom>
        </p:spPr>
        <p:txBody>
          <a:bodyPr/>
          <a:lstStyle/>
          <a:p>
            <a:r>
              <a:t>Trust Infrastructures</a:t>
            </a:r>
          </a:p>
        </p:txBody>
      </p:sp>
      <p:pic>
        <p:nvPicPr>
          <p:cNvPr id="197" name="Picture 2" descr="Picture 2"/>
          <p:cNvPicPr>
            <a:picLocks noChangeAspect="1"/>
          </p:cNvPicPr>
          <p:nvPr/>
        </p:nvPicPr>
        <p:blipFill>
          <a:blip r:embed="rId2"/>
          <a:stretch>
            <a:fillRect/>
          </a:stretch>
        </p:blipFill>
        <p:spPr>
          <a:xfrm>
            <a:off x="1801905" y="976626"/>
            <a:ext cx="6556283" cy="445262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Image" descr="Image"/>
          <p:cNvPicPr>
            <a:picLocks noChangeAspect="1"/>
          </p:cNvPicPr>
          <p:nvPr/>
        </p:nvPicPr>
        <p:blipFill>
          <a:blip r:embed="rId2"/>
          <a:stretch>
            <a:fillRect/>
          </a:stretch>
        </p:blipFill>
        <p:spPr>
          <a:xfrm>
            <a:off x="80870" y="2443010"/>
            <a:ext cx="1637021" cy="2250220"/>
          </a:xfrm>
          <a:prstGeom prst="rect">
            <a:avLst/>
          </a:prstGeom>
          <a:ln w="12700">
            <a:miter lim="400000"/>
          </a:ln>
        </p:spPr>
      </p:pic>
      <p:grpSp>
        <p:nvGrpSpPr>
          <p:cNvPr id="64" name="Image"/>
          <p:cNvGrpSpPr/>
          <p:nvPr/>
        </p:nvGrpSpPr>
        <p:grpSpPr>
          <a:xfrm>
            <a:off x="1509975" y="1108006"/>
            <a:ext cx="6244433" cy="4039160"/>
            <a:chOff x="0" y="0"/>
            <a:chExt cx="6244432" cy="4039159"/>
          </a:xfrm>
        </p:grpSpPr>
        <p:pic>
          <p:nvPicPr>
            <p:cNvPr id="63" name="Image" descr="Image"/>
            <p:cNvPicPr>
              <a:picLocks noChangeAspect="1"/>
            </p:cNvPicPr>
            <p:nvPr/>
          </p:nvPicPr>
          <p:blipFill>
            <a:blip r:embed="rId3"/>
            <a:stretch>
              <a:fillRect/>
            </a:stretch>
          </p:blipFill>
          <p:spPr>
            <a:xfrm>
              <a:off x="76200" y="76200"/>
              <a:ext cx="6092033" cy="3874060"/>
            </a:xfrm>
            <a:prstGeom prst="rect">
              <a:avLst/>
            </a:prstGeom>
            <a:ln>
              <a:noFill/>
            </a:ln>
            <a:effectLst/>
          </p:spPr>
        </p:pic>
        <p:pic>
          <p:nvPicPr>
            <p:cNvPr id="62" name="Image" descr="Image"/>
            <p:cNvPicPr>
              <a:picLocks/>
            </p:cNvPicPr>
            <p:nvPr/>
          </p:nvPicPr>
          <p:blipFill>
            <a:blip r:embed="rId4"/>
            <a:stretch>
              <a:fillRect/>
            </a:stretch>
          </p:blipFill>
          <p:spPr>
            <a:xfrm>
              <a:off x="0" y="0"/>
              <a:ext cx="6244433" cy="4039160"/>
            </a:xfrm>
            <a:prstGeom prst="rect">
              <a:avLst/>
            </a:prstGeom>
            <a:effectLst/>
          </p:spPr>
        </p:pic>
      </p:grpSp>
      <p:sp>
        <p:nvSpPr>
          <p:cNvPr id="65" name="Crypto Wars"/>
          <p:cNvSpPr txBox="1">
            <a:spLocks noGrp="1"/>
          </p:cNvSpPr>
          <p:nvPr>
            <p:ph type="title"/>
          </p:nvPr>
        </p:nvSpPr>
        <p:spPr>
          <a:xfrm>
            <a:off x="57608" y="315227"/>
            <a:ext cx="4436270" cy="365457"/>
          </a:xfrm>
          <a:prstGeom prst="rect">
            <a:avLst/>
          </a:prstGeom>
        </p:spPr>
        <p:txBody>
          <a:bodyPr>
            <a:normAutofit fontScale="90000"/>
          </a:bodyPr>
          <a:lstStyle>
            <a:lvl1pPr defTabSz="701040">
              <a:defRPr sz="2576"/>
            </a:lvl1pPr>
          </a:lstStyle>
          <a:p>
            <a:r>
              <a:t>Crypto Wars</a:t>
            </a:r>
          </a:p>
        </p:txBody>
      </p:sp>
      <p:grpSp>
        <p:nvGrpSpPr>
          <p:cNvPr id="68" name="Screen Shot 2017-10-11 at 21.25.14.png"/>
          <p:cNvGrpSpPr/>
          <p:nvPr/>
        </p:nvGrpSpPr>
        <p:grpSpPr>
          <a:xfrm>
            <a:off x="1260235" y="1099720"/>
            <a:ext cx="3615340" cy="3521563"/>
            <a:chOff x="0" y="0"/>
            <a:chExt cx="3615339" cy="3521562"/>
          </a:xfrm>
        </p:grpSpPr>
        <p:pic>
          <p:nvPicPr>
            <p:cNvPr id="67" name="Screen Shot 2017-10-11 at 21.25.14.png" descr="Screen Shot 2017-10-11 at 21.25.14.png"/>
            <p:cNvPicPr>
              <a:picLocks noChangeAspect="1"/>
            </p:cNvPicPr>
            <p:nvPr/>
          </p:nvPicPr>
          <p:blipFill>
            <a:blip r:embed="rId5"/>
            <a:stretch>
              <a:fillRect/>
            </a:stretch>
          </p:blipFill>
          <p:spPr>
            <a:xfrm>
              <a:off x="50800" y="50800"/>
              <a:ext cx="3513740" cy="3407263"/>
            </a:xfrm>
            <a:prstGeom prst="rect">
              <a:avLst/>
            </a:prstGeom>
            <a:ln>
              <a:noFill/>
            </a:ln>
            <a:effectLst/>
          </p:spPr>
        </p:pic>
        <p:pic>
          <p:nvPicPr>
            <p:cNvPr id="66" name="Screen Shot 2017-10-11 at 21.25.14.png" descr="Screen Shot 2017-10-11 at 21.25.14.png"/>
            <p:cNvPicPr>
              <a:picLocks/>
            </p:cNvPicPr>
            <p:nvPr/>
          </p:nvPicPr>
          <p:blipFill>
            <a:blip r:embed="rId6"/>
            <a:stretch>
              <a:fillRect/>
            </a:stretch>
          </p:blipFill>
          <p:spPr>
            <a:xfrm>
              <a:off x="0" y="0"/>
              <a:ext cx="3615340" cy="3521563"/>
            </a:xfrm>
            <a:prstGeom prst="rect">
              <a:avLst/>
            </a:prstGeom>
            <a:effectLst/>
          </p:spPr>
        </p:pic>
      </p:grpSp>
      <p:grpSp>
        <p:nvGrpSpPr>
          <p:cNvPr id="71" name="Screen Shot 2017-10-11 at 21.26.41.png"/>
          <p:cNvGrpSpPr/>
          <p:nvPr/>
        </p:nvGrpSpPr>
        <p:grpSpPr>
          <a:xfrm>
            <a:off x="4099718" y="2099468"/>
            <a:ext cx="2230439" cy="1507333"/>
            <a:chOff x="0" y="0"/>
            <a:chExt cx="2230437" cy="1507331"/>
          </a:xfrm>
        </p:grpSpPr>
        <p:pic>
          <p:nvPicPr>
            <p:cNvPr id="70" name="Screen Shot 2017-10-11 at 21.26.41.png" descr="Screen Shot 2017-10-11 at 21.26.41.png"/>
            <p:cNvPicPr>
              <a:picLocks noChangeAspect="1"/>
            </p:cNvPicPr>
            <p:nvPr/>
          </p:nvPicPr>
          <p:blipFill>
            <a:blip r:embed="rId7"/>
            <a:stretch>
              <a:fillRect/>
            </a:stretch>
          </p:blipFill>
          <p:spPr>
            <a:xfrm>
              <a:off x="50800" y="50800"/>
              <a:ext cx="2128838" cy="1393032"/>
            </a:xfrm>
            <a:prstGeom prst="rect">
              <a:avLst/>
            </a:prstGeom>
            <a:ln>
              <a:noFill/>
            </a:ln>
            <a:effectLst/>
          </p:spPr>
        </p:pic>
        <p:pic>
          <p:nvPicPr>
            <p:cNvPr id="69" name="Screen Shot 2017-10-11 at 21.26.41.png" descr="Screen Shot 2017-10-11 at 21.26.41.png"/>
            <p:cNvPicPr>
              <a:picLocks/>
            </p:cNvPicPr>
            <p:nvPr/>
          </p:nvPicPr>
          <p:blipFill>
            <a:blip r:embed="rId8"/>
            <a:stretch>
              <a:fillRect/>
            </a:stretch>
          </p:blipFill>
          <p:spPr>
            <a:xfrm>
              <a:off x="0" y="0"/>
              <a:ext cx="2230438" cy="1507332"/>
            </a:xfrm>
            <a:prstGeom prst="rect">
              <a:avLst/>
            </a:prstGeom>
            <a:effectLst/>
          </p:spPr>
        </p:pic>
      </p:grpSp>
      <p:grpSp>
        <p:nvGrpSpPr>
          <p:cNvPr id="74" name="Screen Shot 2017-10-11 at 22.13.16.png"/>
          <p:cNvGrpSpPr/>
          <p:nvPr/>
        </p:nvGrpSpPr>
        <p:grpSpPr>
          <a:xfrm>
            <a:off x="1665648" y="983257"/>
            <a:ext cx="4059238" cy="3750470"/>
            <a:chOff x="0" y="0"/>
            <a:chExt cx="4059237" cy="3750468"/>
          </a:xfrm>
        </p:grpSpPr>
        <p:pic>
          <p:nvPicPr>
            <p:cNvPr id="73" name="Screen Shot 2017-10-11 at 22.13.16.png" descr="Screen Shot 2017-10-11 at 22.13.16.png"/>
            <p:cNvPicPr>
              <a:picLocks noChangeAspect="1"/>
            </p:cNvPicPr>
            <p:nvPr/>
          </p:nvPicPr>
          <p:blipFill>
            <a:blip r:embed="rId9"/>
            <a:stretch>
              <a:fillRect/>
            </a:stretch>
          </p:blipFill>
          <p:spPr>
            <a:xfrm>
              <a:off x="50800" y="50800"/>
              <a:ext cx="3957638" cy="3636169"/>
            </a:xfrm>
            <a:prstGeom prst="rect">
              <a:avLst/>
            </a:prstGeom>
            <a:ln>
              <a:noFill/>
            </a:ln>
            <a:effectLst/>
          </p:spPr>
        </p:pic>
        <p:pic>
          <p:nvPicPr>
            <p:cNvPr id="72" name="Screen Shot 2017-10-11 at 22.13.16.png" descr="Screen Shot 2017-10-11 at 22.13.16.png"/>
            <p:cNvPicPr>
              <a:picLocks/>
            </p:cNvPicPr>
            <p:nvPr/>
          </p:nvPicPr>
          <p:blipFill>
            <a:blip r:embed="rId10"/>
            <a:stretch>
              <a:fillRect/>
            </a:stretch>
          </p:blipFill>
          <p:spPr>
            <a:xfrm>
              <a:off x="0" y="0"/>
              <a:ext cx="4059238" cy="3750469"/>
            </a:xfrm>
            <a:prstGeom prst="rect">
              <a:avLst/>
            </a:prstGeom>
            <a:effectLst/>
          </p:spPr>
        </p:pic>
      </p:grpSp>
      <p:grpSp>
        <p:nvGrpSpPr>
          <p:cNvPr id="77" name="Screen Shot 2017-10-11 at 22.14.00.png"/>
          <p:cNvGrpSpPr/>
          <p:nvPr/>
        </p:nvGrpSpPr>
        <p:grpSpPr>
          <a:xfrm>
            <a:off x="1795740" y="798231"/>
            <a:ext cx="3799054" cy="3750470"/>
            <a:chOff x="0" y="0"/>
            <a:chExt cx="3799052" cy="3750468"/>
          </a:xfrm>
        </p:grpSpPr>
        <p:pic>
          <p:nvPicPr>
            <p:cNvPr id="76" name="Screen Shot 2017-10-11 at 22.14.00.png" descr="Screen Shot 2017-10-11 at 22.14.00.png"/>
            <p:cNvPicPr>
              <a:picLocks noChangeAspect="1"/>
            </p:cNvPicPr>
            <p:nvPr/>
          </p:nvPicPr>
          <p:blipFill>
            <a:blip r:embed="rId11"/>
            <a:stretch>
              <a:fillRect/>
            </a:stretch>
          </p:blipFill>
          <p:spPr>
            <a:xfrm>
              <a:off x="50800" y="50800"/>
              <a:ext cx="3697453" cy="3636169"/>
            </a:xfrm>
            <a:prstGeom prst="rect">
              <a:avLst/>
            </a:prstGeom>
            <a:ln>
              <a:noFill/>
            </a:ln>
            <a:effectLst/>
          </p:spPr>
        </p:pic>
        <p:pic>
          <p:nvPicPr>
            <p:cNvPr id="75" name="Screen Shot 2017-10-11 at 22.14.00.png" descr="Screen Shot 2017-10-11 at 22.14.00.png"/>
            <p:cNvPicPr>
              <a:picLocks/>
            </p:cNvPicPr>
            <p:nvPr/>
          </p:nvPicPr>
          <p:blipFill>
            <a:blip r:embed="rId12"/>
            <a:stretch>
              <a:fillRect/>
            </a:stretch>
          </p:blipFill>
          <p:spPr>
            <a:xfrm>
              <a:off x="0" y="0"/>
              <a:ext cx="3799053" cy="3750469"/>
            </a:xfrm>
            <a:prstGeom prst="rect">
              <a:avLst/>
            </a:prstGeom>
            <a:effectLst/>
          </p:spPr>
        </p:pic>
      </p:grpSp>
      <p:grpSp>
        <p:nvGrpSpPr>
          <p:cNvPr id="80" name="Screen Shot 2017-10-11 at 22.14.53.png"/>
          <p:cNvGrpSpPr/>
          <p:nvPr/>
        </p:nvGrpSpPr>
        <p:grpSpPr>
          <a:xfrm>
            <a:off x="1295995" y="982373"/>
            <a:ext cx="5727459" cy="3658201"/>
            <a:chOff x="0" y="0"/>
            <a:chExt cx="5727457" cy="3658199"/>
          </a:xfrm>
        </p:grpSpPr>
        <p:pic>
          <p:nvPicPr>
            <p:cNvPr id="79" name="Screen Shot 2017-10-11 at 22.14.53.png" descr="Screen Shot 2017-10-11 at 22.14.53.png"/>
            <p:cNvPicPr>
              <a:picLocks noChangeAspect="1"/>
            </p:cNvPicPr>
            <p:nvPr/>
          </p:nvPicPr>
          <p:blipFill>
            <a:blip r:embed="rId13"/>
            <a:stretch>
              <a:fillRect/>
            </a:stretch>
          </p:blipFill>
          <p:spPr>
            <a:xfrm>
              <a:off x="50800" y="50800"/>
              <a:ext cx="5625858" cy="3543900"/>
            </a:xfrm>
            <a:prstGeom prst="rect">
              <a:avLst/>
            </a:prstGeom>
            <a:ln>
              <a:noFill/>
            </a:ln>
            <a:effectLst/>
          </p:spPr>
        </p:pic>
        <p:pic>
          <p:nvPicPr>
            <p:cNvPr id="78" name="Screen Shot 2017-10-11 at 22.14.53.png" descr="Screen Shot 2017-10-11 at 22.14.53.png"/>
            <p:cNvPicPr>
              <a:picLocks/>
            </p:cNvPicPr>
            <p:nvPr/>
          </p:nvPicPr>
          <p:blipFill>
            <a:blip r:embed="rId14"/>
            <a:stretch>
              <a:fillRect/>
            </a:stretch>
          </p:blipFill>
          <p:spPr>
            <a:xfrm>
              <a:off x="0" y="0"/>
              <a:ext cx="5727458" cy="3658200"/>
            </a:xfrm>
            <a:prstGeom prst="rect">
              <a:avLst/>
            </a:prstGeom>
            <a:effectLst/>
          </p:spPr>
        </p:pic>
      </p:grpSp>
      <p:grpSp>
        <p:nvGrpSpPr>
          <p:cNvPr id="83" name="DOiBBuAW0AAr1te.jpg"/>
          <p:cNvGrpSpPr/>
          <p:nvPr/>
        </p:nvGrpSpPr>
        <p:grpSpPr>
          <a:xfrm>
            <a:off x="6449118" y="591169"/>
            <a:ext cx="2582018" cy="4523931"/>
            <a:chOff x="0" y="0"/>
            <a:chExt cx="2582016" cy="4523929"/>
          </a:xfrm>
        </p:grpSpPr>
        <p:pic>
          <p:nvPicPr>
            <p:cNvPr id="82" name="DOiBBuAW0AAr1te.jpg" descr="DOiBBuAW0AAr1te.jpg"/>
            <p:cNvPicPr>
              <a:picLocks noChangeAspect="1"/>
            </p:cNvPicPr>
            <p:nvPr/>
          </p:nvPicPr>
          <p:blipFill>
            <a:blip r:embed="rId15"/>
            <a:stretch>
              <a:fillRect/>
            </a:stretch>
          </p:blipFill>
          <p:spPr>
            <a:xfrm>
              <a:off x="50800" y="50800"/>
              <a:ext cx="2480417" cy="4409630"/>
            </a:xfrm>
            <a:prstGeom prst="rect">
              <a:avLst/>
            </a:prstGeom>
            <a:ln>
              <a:noFill/>
            </a:ln>
            <a:effectLst/>
          </p:spPr>
        </p:pic>
        <p:pic>
          <p:nvPicPr>
            <p:cNvPr id="81" name="DOiBBuAW0AAr1te.jpg" descr="DOiBBuAW0AAr1te.jpg"/>
            <p:cNvPicPr>
              <a:picLocks/>
            </p:cNvPicPr>
            <p:nvPr/>
          </p:nvPicPr>
          <p:blipFill>
            <a:blip r:embed="rId16"/>
            <a:stretch>
              <a:fillRect/>
            </a:stretch>
          </p:blipFill>
          <p:spPr>
            <a:xfrm>
              <a:off x="0" y="0"/>
              <a:ext cx="2582017" cy="4523930"/>
            </a:xfrm>
            <a:prstGeom prst="rect">
              <a:avLst/>
            </a:prstGeom>
            <a:effectLst/>
          </p:spPr>
        </p:pic>
      </p:grpSp>
      <p:grpSp>
        <p:nvGrpSpPr>
          <p:cNvPr id="86" name="Screen Shot 2017-11-19 at 16.00.08.png"/>
          <p:cNvGrpSpPr/>
          <p:nvPr/>
        </p:nvGrpSpPr>
        <p:grpSpPr>
          <a:xfrm>
            <a:off x="415717" y="836496"/>
            <a:ext cx="4367753" cy="1656864"/>
            <a:chOff x="0" y="0"/>
            <a:chExt cx="4367752" cy="1656863"/>
          </a:xfrm>
        </p:grpSpPr>
        <p:pic>
          <p:nvPicPr>
            <p:cNvPr id="85" name="Screen Shot 2017-11-19 at 16.00.08.png" descr="Screen Shot 2017-11-19 at 16.00.08.png"/>
            <p:cNvPicPr>
              <a:picLocks noChangeAspect="1"/>
            </p:cNvPicPr>
            <p:nvPr/>
          </p:nvPicPr>
          <p:blipFill>
            <a:blip r:embed="rId17"/>
            <a:stretch>
              <a:fillRect/>
            </a:stretch>
          </p:blipFill>
          <p:spPr>
            <a:xfrm>
              <a:off x="50800" y="50800"/>
              <a:ext cx="4266153" cy="1542564"/>
            </a:xfrm>
            <a:prstGeom prst="rect">
              <a:avLst/>
            </a:prstGeom>
            <a:ln>
              <a:noFill/>
            </a:ln>
            <a:effectLst/>
          </p:spPr>
        </p:pic>
        <p:pic>
          <p:nvPicPr>
            <p:cNvPr id="84" name="Screen Shot 2017-11-19 at 16.00.08.png" descr="Screen Shot 2017-11-19 at 16.00.08.png"/>
            <p:cNvPicPr>
              <a:picLocks/>
            </p:cNvPicPr>
            <p:nvPr/>
          </p:nvPicPr>
          <p:blipFill>
            <a:blip r:embed="rId18"/>
            <a:stretch>
              <a:fillRect/>
            </a:stretch>
          </p:blipFill>
          <p:spPr>
            <a:xfrm>
              <a:off x="0" y="0"/>
              <a:ext cx="4367753" cy="1656864"/>
            </a:xfrm>
            <a:prstGeom prst="rect">
              <a:avLst/>
            </a:prstGeom>
            <a:effectLst/>
          </p:spPr>
        </p:pic>
      </p:grpSp>
      <p:grpSp>
        <p:nvGrpSpPr>
          <p:cNvPr id="89" name="investigatory_powers_bill.jpg"/>
          <p:cNvGrpSpPr/>
          <p:nvPr/>
        </p:nvGrpSpPr>
        <p:grpSpPr>
          <a:xfrm>
            <a:off x="3081347" y="1396886"/>
            <a:ext cx="5727458" cy="2927230"/>
            <a:chOff x="0" y="0"/>
            <a:chExt cx="5727457" cy="2927228"/>
          </a:xfrm>
        </p:grpSpPr>
        <p:pic>
          <p:nvPicPr>
            <p:cNvPr id="88" name="investigatory_powers_bill.jpg" descr="investigatory_powers_bill.jpg"/>
            <p:cNvPicPr>
              <a:picLocks noChangeAspect="1"/>
            </p:cNvPicPr>
            <p:nvPr/>
          </p:nvPicPr>
          <p:blipFill>
            <a:blip r:embed="rId19"/>
            <a:stretch>
              <a:fillRect/>
            </a:stretch>
          </p:blipFill>
          <p:spPr>
            <a:xfrm>
              <a:off x="50800" y="50800"/>
              <a:ext cx="5625858" cy="2812929"/>
            </a:xfrm>
            <a:prstGeom prst="rect">
              <a:avLst/>
            </a:prstGeom>
            <a:ln>
              <a:noFill/>
            </a:ln>
            <a:effectLst/>
          </p:spPr>
        </p:pic>
        <p:pic>
          <p:nvPicPr>
            <p:cNvPr id="87" name="investigatory_powers_bill.jpg" descr="investigatory_powers_bill.jpg"/>
            <p:cNvPicPr>
              <a:picLocks/>
            </p:cNvPicPr>
            <p:nvPr/>
          </p:nvPicPr>
          <p:blipFill>
            <a:blip r:embed="rId20"/>
            <a:stretch>
              <a:fillRect/>
            </a:stretch>
          </p:blipFill>
          <p:spPr>
            <a:xfrm>
              <a:off x="0" y="0"/>
              <a:ext cx="5727458" cy="2927229"/>
            </a:xfrm>
            <a:prstGeom prst="rect">
              <a:avLst/>
            </a:prstGeom>
            <a:effectLst/>
          </p:spPr>
        </p:pic>
      </p:grpSp>
    </p:spTree>
  </p:cSld>
  <p:clrMapOvr>
    <a:masterClrMapping/>
  </p:clrMapOvr>
  <p:transition spd="slow">
    <p:dissolve/>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68"/>
                                        </p:tgtEl>
                                        <p:attrNameLst>
                                          <p:attrName>style.visibility</p:attrName>
                                        </p:attrNameLst>
                                      </p:cBhvr>
                                      <p:to>
                                        <p:strVal val="visible"/>
                                      </p:to>
                                    </p:set>
                                    <p:anim calcmode="lin" valueType="num">
                                      <p:cBhvr>
                                        <p:cTn id="7" dur="1000" fill="hold"/>
                                        <p:tgtEl>
                                          <p:spTgt spid="68"/>
                                        </p:tgtEl>
                                        <p:attrNameLst>
                                          <p:attrName>ppt_x</p:attrName>
                                        </p:attrNameLst>
                                      </p:cBhvr>
                                      <p:tavLst>
                                        <p:tav tm="0">
                                          <p:val>
                                            <p:strVal val="0-#ppt_w/2"/>
                                          </p:val>
                                        </p:tav>
                                        <p:tav tm="100000">
                                          <p:val>
                                            <p:strVal val="#ppt_x"/>
                                          </p:val>
                                        </p:tav>
                                      </p:tavLst>
                                    </p:anim>
                                    <p:anim calcmode="lin" valueType="num">
                                      <p:cBhvr>
                                        <p:cTn id="8" dur="1000" fill="hold"/>
                                        <p:tgtEl>
                                          <p:spTgt spid="6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71"/>
                                        </p:tgtEl>
                                        <p:attrNameLst>
                                          <p:attrName>style.visibility</p:attrName>
                                        </p:attrNameLst>
                                      </p:cBhvr>
                                      <p:to>
                                        <p:strVal val="visible"/>
                                      </p:to>
                                    </p:set>
                                    <p:anim calcmode="lin" valueType="num">
                                      <p:cBhvr>
                                        <p:cTn id="13" dur="1000" fill="hold"/>
                                        <p:tgtEl>
                                          <p:spTgt spid="71"/>
                                        </p:tgtEl>
                                        <p:attrNameLst>
                                          <p:attrName>ppt_x</p:attrName>
                                        </p:attrNameLst>
                                      </p:cBhvr>
                                      <p:tavLst>
                                        <p:tav tm="0">
                                          <p:val>
                                            <p:strVal val="0-#ppt_w/2"/>
                                          </p:val>
                                        </p:tav>
                                        <p:tav tm="100000">
                                          <p:val>
                                            <p:strVal val="#ppt_x"/>
                                          </p:val>
                                        </p:tav>
                                      </p:tavLst>
                                    </p:anim>
                                    <p:anim calcmode="lin" valueType="num">
                                      <p:cBhvr>
                                        <p:cTn id="14" dur="1000" fill="hold"/>
                                        <p:tgtEl>
                                          <p:spTgt spid="7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74"/>
                                        </p:tgtEl>
                                        <p:attrNameLst>
                                          <p:attrName>style.visibility</p:attrName>
                                        </p:attrNameLst>
                                      </p:cBhvr>
                                      <p:to>
                                        <p:strVal val="visible"/>
                                      </p:to>
                                    </p:set>
                                    <p:anim calcmode="lin" valueType="num">
                                      <p:cBhvr>
                                        <p:cTn id="19" dur="1000" fill="hold"/>
                                        <p:tgtEl>
                                          <p:spTgt spid="74"/>
                                        </p:tgtEl>
                                        <p:attrNameLst>
                                          <p:attrName>ppt_x</p:attrName>
                                        </p:attrNameLst>
                                      </p:cBhvr>
                                      <p:tavLst>
                                        <p:tav tm="0">
                                          <p:val>
                                            <p:strVal val="0-#ppt_w/2"/>
                                          </p:val>
                                        </p:tav>
                                        <p:tav tm="100000">
                                          <p:val>
                                            <p:strVal val="#ppt_x"/>
                                          </p:val>
                                        </p:tav>
                                      </p:tavLst>
                                    </p:anim>
                                    <p:anim calcmode="lin" valueType="num">
                                      <p:cBhvr>
                                        <p:cTn id="20" dur="10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4" nodeType="clickEffect">
                                  <p:stCondLst>
                                    <p:cond delay="0"/>
                                  </p:stCondLst>
                                  <p:iterate>
                                    <p:tmAbs val="0"/>
                                  </p:iterate>
                                  <p:childTnLst>
                                    <p:set>
                                      <p:cBhvr>
                                        <p:cTn id="24" fill="hold"/>
                                        <p:tgtEl>
                                          <p:spTgt spid="77"/>
                                        </p:tgtEl>
                                        <p:attrNameLst>
                                          <p:attrName>style.visibility</p:attrName>
                                        </p:attrNameLst>
                                      </p:cBhvr>
                                      <p:to>
                                        <p:strVal val="visible"/>
                                      </p:to>
                                    </p:set>
                                    <p:anim calcmode="lin" valueType="num">
                                      <p:cBhvr>
                                        <p:cTn id="25" dur="1000" fill="hold"/>
                                        <p:tgtEl>
                                          <p:spTgt spid="77"/>
                                        </p:tgtEl>
                                        <p:attrNameLst>
                                          <p:attrName>ppt_x</p:attrName>
                                        </p:attrNameLst>
                                      </p:cBhvr>
                                      <p:tavLst>
                                        <p:tav tm="0">
                                          <p:val>
                                            <p:strVal val="0-#ppt_w/2"/>
                                          </p:val>
                                        </p:tav>
                                        <p:tav tm="100000">
                                          <p:val>
                                            <p:strVal val="#ppt_x"/>
                                          </p:val>
                                        </p:tav>
                                      </p:tavLst>
                                    </p:anim>
                                    <p:anim calcmode="lin" valueType="num">
                                      <p:cBhvr>
                                        <p:cTn id="26" dur="1000" fill="hold"/>
                                        <p:tgtEl>
                                          <p:spTgt spid="7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5" nodeType="clickEffect">
                                  <p:stCondLst>
                                    <p:cond delay="0"/>
                                  </p:stCondLst>
                                  <p:iterate>
                                    <p:tmAbs val="0"/>
                                  </p:iterate>
                                  <p:childTnLst>
                                    <p:set>
                                      <p:cBhvr>
                                        <p:cTn id="30" fill="hold"/>
                                        <p:tgtEl>
                                          <p:spTgt spid="80"/>
                                        </p:tgtEl>
                                        <p:attrNameLst>
                                          <p:attrName>style.visibility</p:attrName>
                                        </p:attrNameLst>
                                      </p:cBhvr>
                                      <p:to>
                                        <p:strVal val="visible"/>
                                      </p:to>
                                    </p:set>
                                    <p:anim calcmode="lin" valueType="num">
                                      <p:cBhvr>
                                        <p:cTn id="31" dur="1000" fill="hold"/>
                                        <p:tgtEl>
                                          <p:spTgt spid="80"/>
                                        </p:tgtEl>
                                        <p:attrNameLst>
                                          <p:attrName>ppt_x</p:attrName>
                                        </p:attrNameLst>
                                      </p:cBhvr>
                                      <p:tavLst>
                                        <p:tav tm="0">
                                          <p:val>
                                            <p:strVal val="0-#ppt_w/2"/>
                                          </p:val>
                                        </p:tav>
                                        <p:tav tm="100000">
                                          <p:val>
                                            <p:strVal val="#ppt_x"/>
                                          </p:val>
                                        </p:tav>
                                      </p:tavLst>
                                    </p:anim>
                                    <p:anim calcmode="lin" valueType="num">
                                      <p:cBhvr>
                                        <p:cTn id="32" dur="1000" fill="hold"/>
                                        <p:tgtEl>
                                          <p:spTgt spid="8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6" nodeType="clickEffect">
                                  <p:stCondLst>
                                    <p:cond delay="0"/>
                                  </p:stCondLst>
                                  <p:iterate>
                                    <p:tmAbs val="0"/>
                                  </p:iterate>
                                  <p:childTnLst>
                                    <p:set>
                                      <p:cBhvr>
                                        <p:cTn id="36" fill="hold"/>
                                        <p:tgtEl>
                                          <p:spTgt spid="83"/>
                                        </p:tgtEl>
                                        <p:attrNameLst>
                                          <p:attrName>style.visibility</p:attrName>
                                        </p:attrNameLst>
                                      </p:cBhvr>
                                      <p:to>
                                        <p:strVal val="visible"/>
                                      </p:to>
                                    </p:set>
                                    <p:anim calcmode="lin" valueType="num">
                                      <p:cBhvr>
                                        <p:cTn id="37" dur="1000" fill="hold"/>
                                        <p:tgtEl>
                                          <p:spTgt spid="83"/>
                                        </p:tgtEl>
                                        <p:attrNameLst>
                                          <p:attrName>ppt_x</p:attrName>
                                        </p:attrNameLst>
                                      </p:cBhvr>
                                      <p:tavLst>
                                        <p:tav tm="0">
                                          <p:val>
                                            <p:strVal val="0-#ppt_w/2"/>
                                          </p:val>
                                        </p:tav>
                                        <p:tav tm="100000">
                                          <p:val>
                                            <p:strVal val="#ppt_x"/>
                                          </p:val>
                                        </p:tav>
                                      </p:tavLst>
                                    </p:anim>
                                    <p:anim calcmode="lin" valueType="num">
                                      <p:cBhvr>
                                        <p:cTn id="38" dur="1000" fill="hold"/>
                                        <p:tgtEl>
                                          <p:spTgt spid="8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7" nodeType="clickEffect">
                                  <p:stCondLst>
                                    <p:cond delay="0"/>
                                  </p:stCondLst>
                                  <p:iterate>
                                    <p:tmAbs val="0"/>
                                  </p:iterate>
                                  <p:childTnLst>
                                    <p:set>
                                      <p:cBhvr>
                                        <p:cTn id="42" fill="hold"/>
                                        <p:tgtEl>
                                          <p:spTgt spid="86"/>
                                        </p:tgtEl>
                                        <p:attrNameLst>
                                          <p:attrName>style.visibility</p:attrName>
                                        </p:attrNameLst>
                                      </p:cBhvr>
                                      <p:to>
                                        <p:strVal val="visible"/>
                                      </p:to>
                                    </p:set>
                                    <p:anim calcmode="lin" valueType="num">
                                      <p:cBhvr>
                                        <p:cTn id="43" dur="1000" fill="hold"/>
                                        <p:tgtEl>
                                          <p:spTgt spid="86"/>
                                        </p:tgtEl>
                                        <p:attrNameLst>
                                          <p:attrName>ppt_x</p:attrName>
                                        </p:attrNameLst>
                                      </p:cBhvr>
                                      <p:tavLst>
                                        <p:tav tm="0">
                                          <p:val>
                                            <p:strVal val="0-#ppt_w/2"/>
                                          </p:val>
                                        </p:tav>
                                        <p:tav tm="100000">
                                          <p:val>
                                            <p:strVal val="#ppt_x"/>
                                          </p:val>
                                        </p:tav>
                                      </p:tavLst>
                                    </p:anim>
                                    <p:anim calcmode="lin" valueType="num">
                                      <p:cBhvr>
                                        <p:cTn id="44" dur="1000" fill="hold"/>
                                        <p:tgtEl>
                                          <p:spTgt spid="86"/>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8" nodeType="clickEffect">
                                  <p:stCondLst>
                                    <p:cond delay="0"/>
                                  </p:stCondLst>
                                  <p:iterate>
                                    <p:tmAbs val="0"/>
                                  </p:iterate>
                                  <p:childTnLst>
                                    <p:set>
                                      <p:cBhvr>
                                        <p:cTn id="48" fill="hold"/>
                                        <p:tgtEl>
                                          <p:spTgt spid="89"/>
                                        </p:tgtEl>
                                        <p:attrNameLst>
                                          <p:attrName>style.visibility</p:attrName>
                                        </p:attrNameLst>
                                      </p:cBhvr>
                                      <p:to>
                                        <p:strVal val="visible"/>
                                      </p:to>
                                    </p:set>
                                    <p:anim calcmode="lin" valueType="num">
                                      <p:cBhvr>
                                        <p:cTn id="49" dur="1000" fill="hold"/>
                                        <p:tgtEl>
                                          <p:spTgt spid="89"/>
                                        </p:tgtEl>
                                        <p:attrNameLst>
                                          <p:attrName>ppt_x</p:attrName>
                                        </p:attrNameLst>
                                      </p:cBhvr>
                                      <p:tavLst>
                                        <p:tav tm="0">
                                          <p:val>
                                            <p:strVal val="0-#ppt_w/2"/>
                                          </p:val>
                                        </p:tav>
                                        <p:tav tm="100000">
                                          <p:val>
                                            <p:strVal val="#ppt_x"/>
                                          </p:val>
                                        </p:tav>
                                      </p:tavLst>
                                    </p:anim>
                                    <p:anim calcmode="lin" valueType="num">
                                      <p:cBhvr>
                                        <p:cTn id="50" dur="1000" fill="hold"/>
                                        <p:tgtEl>
                                          <p:spTgt spid="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1" animBg="1" advAuto="0"/>
      <p:bldP spid="71" grpId="2" animBg="1" advAuto="0"/>
      <p:bldP spid="74" grpId="3" animBg="1" advAuto="0"/>
      <p:bldP spid="77" grpId="4" animBg="1" advAuto="0"/>
      <p:bldP spid="80" grpId="5" animBg="1" advAuto="0"/>
      <p:bldP spid="83" grpId="6" animBg="1" advAuto="0"/>
      <p:bldP spid="86" grpId="7" animBg="1" advAuto="0"/>
      <p:bldP spid="89" grpId="8"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345"/>
          <p:cNvSpPr txBox="1">
            <a:spLocks noGrp="1"/>
          </p:cNvSpPr>
          <p:nvPr>
            <p:ph type="title"/>
          </p:nvPr>
        </p:nvSpPr>
        <p:spPr>
          <a:prstGeom prst="rect">
            <a:avLst/>
          </a:prstGeom>
        </p:spPr>
        <p:txBody>
          <a:bodyPr/>
          <a:lstStyle/>
          <a:p>
            <a:r>
              <a:t>Trust Infrastructures</a:t>
            </a:r>
          </a:p>
        </p:txBody>
      </p:sp>
      <p:pic>
        <p:nvPicPr>
          <p:cNvPr id="200" name="Picture 1" descr="Picture 1"/>
          <p:cNvPicPr>
            <a:picLocks noChangeAspect="1"/>
          </p:cNvPicPr>
          <p:nvPr/>
        </p:nvPicPr>
        <p:blipFill>
          <a:blip r:embed="rId2"/>
          <a:stretch>
            <a:fillRect/>
          </a:stretch>
        </p:blipFill>
        <p:spPr>
          <a:xfrm>
            <a:off x="3943350" y="285750"/>
            <a:ext cx="4507191" cy="5143500"/>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345"/>
          <p:cNvSpPr txBox="1">
            <a:spLocks noGrp="1"/>
          </p:cNvSpPr>
          <p:nvPr>
            <p:ph type="title"/>
          </p:nvPr>
        </p:nvSpPr>
        <p:spPr>
          <a:prstGeom prst="rect">
            <a:avLst/>
          </a:prstGeom>
        </p:spPr>
        <p:txBody>
          <a:bodyPr/>
          <a:lstStyle/>
          <a:p>
            <a:r>
              <a:t>Simple KDC</a:t>
            </a:r>
          </a:p>
        </p:txBody>
      </p:sp>
      <p:sp>
        <p:nvSpPr>
          <p:cNvPr id="203" name="Rectangle 31"/>
          <p:cNvSpPr txBox="1"/>
          <p:nvPr/>
        </p:nvSpPr>
        <p:spPr>
          <a:xfrm>
            <a:off x="45221" y="4990668"/>
            <a:ext cx="1519182" cy="451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spAutoFit/>
          </a:bodyPr>
          <a:lstStyle>
            <a:lvl1pPr defTabSz="762000">
              <a:defRPr sz="2600" u="sng">
                <a:solidFill>
                  <a:srgbClr val="0000FF"/>
                </a:solidFill>
                <a:uFill>
                  <a:solidFill>
                    <a:srgbClr val="0000FF"/>
                  </a:solidFill>
                </a:uFill>
                <a:latin typeface="Arial"/>
                <a:ea typeface="Arial"/>
                <a:cs typeface="Arial"/>
                <a:sym typeface="Arial"/>
                <a:hlinkClick r:id="rId2"/>
              </a:defRPr>
            </a:lvl1pPr>
          </a:lstStyle>
          <a:p>
            <a:pPr>
              <a:defRPr u="none">
                <a:solidFill>
                  <a:srgbClr val="000000"/>
                </a:solidFill>
                <a:uFillTx/>
              </a:defRPr>
            </a:pPr>
            <a:r>
              <a:rPr u="sng">
                <a:solidFill>
                  <a:srgbClr val="0000FF"/>
                </a:solidFill>
                <a:uFill>
                  <a:solidFill>
                    <a:srgbClr val="0000FF"/>
                  </a:solidFill>
                </a:uFill>
                <a:hlinkClick r:id="rId2"/>
              </a:rPr>
              <a:t>Link</a:t>
            </a:r>
          </a:p>
        </p:txBody>
      </p:sp>
      <p:pic>
        <p:nvPicPr>
          <p:cNvPr id="204" name="Picture 2" descr="Picture 2"/>
          <p:cNvPicPr>
            <a:picLocks noChangeAspect="1"/>
          </p:cNvPicPr>
          <p:nvPr/>
        </p:nvPicPr>
        <p:blipFill>
          <a:blip r:embed="rId3"/>
          <a:stretch>
            <a:fillRect/>
          </a:stretch>
        </p:blipFill>
        <p:spPr>
          <a:xfrm>
            <a:off x="1680881" y="824020"/>
            <a:ext cx="6547529" cy="4605230"/>
          </a:xfrm>
          <a:prstGeom prst="rect">
            <a:avLst/>
          </a:prstGeom>
          <a:ln w="12700">
            <a:miter lim="400000"/>
          </a:ln>
        </p:spPr>
      </p:pic>
      <p:sp>
        <p:nvSpPr>
          <p:cNvPr id="205" name="Rectangle 1"/>
          <p:cNvSpPr/>
          <p:nvPr/>
        </p:nvSpPr>
        <p:spPr>
          <a:xfrm>
            <a:off x="4120029" y="198913"/>
            <a:ext cx="4921625" cy="4605655"/>
          </a:xfrm>
          <a:prstGeom prst="rect">
            <a:avLst/>
          </a:prstGeom>
          <a:solidFill>
            <a:srgbClr val="FFFFFF"/>
          </a:solidFill>
          <a:ln w="3175">
            <a:solidFill>
              <a:srgbClr val="5B9BD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spAutoFit/>
          </a:bodyPr>
          <a:lstStyle/>
          <a:p>
            <a:pPr defTabSz="762000">
              <a:defRPr sz="1400"/>
            </a:pPr>
            <a:r>
              <a:t>rnd = random.randint(1,2**128) </a:t>
            </a:r>
          </a:p>
          <a:p>
            <a:pPr defTabSz="762000">
              <a:defRPr sz="1400"/>
            </a:pPr>
            <a:r>
              <a:t>keyA= hashlib.md5(str(rnd)).digest() </a:t>
            </a:r>
          </a:p>
          <a:p>
            <a:pPr defTabSz="762000">
              <a:defRPr sz="1400"/>
            </a:pPr>
            <a:endParaRPr/>
          </a:p>
          <a:p>
            <a:pPr defTabSz="762000">
              <a:defRPr sz="1400"/>
            </a:pPr>
            <a:r>
              <a:t>rnd = random.randint(1,2**128) </a:t>
            </a:r>
          </a:p>
          <a:p>
            <a:pPr defTabSz="762000">
              <a:defRPr sz="1400"/>
            </a:pPr>
            <a:r>
              <a:t>keyB= hashlib.md5(str(rnd)).digest() </a:t>
            </a:r>
          </a:p>
          <a:p>
            <a:pPr defTabSz="762000">
              <a:defRPr sz="1400"/>
            </a:pPr>
            <a:endParaRPr/>
          </a:p>
          <a:p>
            <a:pPr defTabSz="762000">
              <a:defRPr sz="1400"/>
            </a:pPr>
            <a:r>
              <a:t>print 'Long-term Key Alice=',binascii.hexlify(keyA) </a:t>
            </a:r>
          </a:p>
          <a:p>
            <a:pPr defTabSz="762000">
              <a:defRPr sz="1400"/>
            </a:pPr>
            <a:r>
              <a:t>print 'Long-term Key Bob=',binascii.hexlify(keyB) </a:t>
            </a:r>
          </a:p>
          <a:p>
            <a:pPr defTabSz="762000">
              <a:defRPr sz="1400"/>
            </a:pPr>
            <a:endParaRPr/>
          </a:p>
          <a:p>
            <a:pPr defTabSz="762000">
              <a:defRPr sz="1400"/>
            </a:pPr>
            <a:r>
              <a:t>rnd = random.randint(1,2**128) </a:t>
            </a:r>
          </a:p>
          <a:p>
            <a:pPr defTabSz="762000">
              <a:defRPr sz="1400"/>
            </a:pPr>
            <a:endParaRPr/>
          </a:p>
          <a:p>
            <a:pPr defTabSz="762000">
              <a:defRPr sz="1400"/>
            </a:pPr>
            <a:r>
              <a:t>keySession= hashlib.md5(str(rnd)).hexdigest() </a:t>
            </a:r>
          </a:p>
          <a:p>
            <a:pPr defTabSz="762000">
              <a:defRPr sz="1400"/>
            </a:pPr>
            <a:r>
              <a:t>ya = encrypt(keySession,keyA,AES.MODE_ECB) </a:t>
            </a:r>
          </a:p>
          <a:p>
            <a:pPr defTabSz="762000">
              <a:defRPr sz="1400"/>
            </a:pPr>
            <a:r>
              <a:t>yb = encrypt(keySession,keyB,AES.MODE_ECB) </a:t>
            </a:r>
          </a:p>
          <a:p>
            <a:pPr defTabSz="762000">
              <a:defRPr sz="1400"/>
            </a:pPr>
            <a:endParaRPr/>
          </a:p>
          <a:p>
            <a:pPr defTabSz="762000">
              <a:defRPr sz="1400"/>
            </a:pPr>
            <a:r>
              <a:t>print "Encrypted key sent to Alice:",binascii.hexlify(ya) </a:t>
            </a:r>
          </a:p>
          <a:p>
            <a:pPr defTabSz="762000">
              <a:defRPr sz="1400"/>
            </a:pPr>
            <a:r>
              <a:t>print "Encrypted key sent to Bob:",binascii.hexlify(yb) </a:t>
            </a:r>
          </a:p>
          <a:p>
            <a:pPr defTabSz="762000">
              <a:defRPr sz="1400"/>
            </a:pPr>
            <a:endParaRPr/>
          </a:p>
          <a:p>
            <a:pPr defTabSz="762000">
              <a:defRPr sz="1400"/>
            </a:pPr>
            <a:r>
              <a:t>decipherA = decrypt(ya,keyA,AES.MODE_ECB) </a:t>
            </a:r>
          </a:p>
          <a:p>
            <a:pPr defTabSz="762000">
              <a:defRPr sz="1400"/>
            </a:pPr>
            <a:r>
              <a:t>decipherB = decrypt(yb,keyB,AES.MODE_ECB) </a:t>
            </a:r>
          </a:p>
          <a:p>
            <a:pPr defTabSz="762000">
              <a:defRPr sz="1400"/>
            </a:pPr>
            <a:r>
              <a:t>print "Session key:",decipherA print "Session key:",decipherB</a:t>
            </a:r>
          </a:p>
        </p:txBody>
      </p:sp>
      <p:sp>
        <p:nvSpPr>
          <p:cNvPr id="206" name="Rectangle 9"/>
          <p:cNvSpPr/>
          <p:nvPr/>
        </p:nvSpPr>
        <p:spPr>
          <a:xfrm>
            <a:off x="45221" y="3308392"/>
            <a:ext cx="6046298" cy="1798955"/>
          </a:xfrm>
          <a:prstGeom prst="rect">
            <a:avLst/>
          </a:prstGeom>
          <a:solidFill>
            <a:srgbClr val="FFFFFF"/>
          </a:solidFill>
          <a:ln w="3175">
            <a:solidFill>
              <a:srgbClr val="5B9BD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spAutoFit/>
          </a:bodyPr>
          <a:lstStyle/>
          <a:p>
            <a:pPr defTabSz="762000">
              <a:defRPr sz="1400"/>
            </a:pPr>
            <a:r>
              <a:t>Long-term Key Alice= 9997205ef32f910d094b11b5f02ffe23 </a:t>
            </a:r>
          </a:p>
          <a:p>
            <a:pPr defTabSz="762000">
              <a:defRPr sz="1400"/>
            </a:pPr>
            <a:r>
              <a:t>Long-term Key Bob= c2d0b8ac3567ac1f7305d223cecf3cbe </a:t>
            </a:r>
          </a:p>
          <a:p>
            <a:pPr defTabSz="762000">
              <a:defRPr sz="1400"/>
            </a:pPr>
            <a:r>
              <a:t>Encrypted key sent to Alice: 2c4ebf8e8748cb11065bb3cba7869c1af9d877c08805b2232ad4c7d8b2f987d5 </a:t>
            </a:r>
          </a:p>
          <a:p>
            <a:pPr defTabSz="762000">
              <a:defRPr sz="1400"/>
            </a:pPr>
            <a:r>
              <a:t>Encrypted key sent to Bob: 8d9d34a0cf2385a328643e83c11f5523b9d241db50d2e534c563dbbac9bb08ba </a:t>
            </a:r>
          </a:p>
          <a:p>
            <a:pPr defTabSz="762000">
              <a:defRPr sz="1400"/>
            </a:pPr>
            <a:r>
              <a:t>Session key: 0ff7556d5a49f4f84f1b7e7c61c7c869 </a:t>
            </a:r>
          </a:p>
          <a:p>
            <a:pPr defTabSz="762000">
              <a:defRPr sz="1400"/>
            </a:pPr>
            <a:r>
              <a:t>Session key: 0ff7556d5a49f4f84f1b7e7c61c7c869</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205"/>
                                        </p:tgtEl>
                                        <p:attrNameLst>
                                          <p:attrName>style.visibility</p:attrName>
                                        </p:attrNameLst>
                                      </p:cBhvr>
                                      <p:to>
                                        <p:strVal val="visible"/>
                                      </p:to>
                                    </p:set>
                                    <p:anim calcmode="lin" valueType="num">
                                      <p:cBhvr>
                                        <p:cTn id="7" dur="500" fill="hold"/>
                                        <p:tgtEl>
                                          <p:spTgt spid="205"/>
                                        </p:tgtEl>
                                        <p:attrNameLst>
                                          <p:attrName>ppt_x</p:attrName>
                                        </p:attrNameLst>
                                      </p:cBhvr>
                                      <p:tavLst>
                                        <p:tav tm="0">
                                          <p:val>
                                            <p:strVal val="#ppt_x"/>
                                          </p:val>
                                        </p:tav>
                                        <p:tav tm="100000">
                                          <p:val>
                                            <p:strVal val="#ppt_x"/>
                                          </p:val>
                                        </p:tav>
                                      </p:tavLst>
                                    </p:anim>
                                    <p:anim calcmode="lin" valueType="num">
                                      <p:cBhvr>
                                        <p:cTn id="8" dur="500" fill="hold"/>
                                        <p:tgtEl>
                                          <p:spTgt spid="20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2" nodeType="clickEffect">
                                  <p:stCondLst>
                                    <p:cond delay="0"/>
                                  </p:stCondLst>
                                  <p:iterate>
                                    <p:tmAbs val="0"/>
                                  </p:iterate>
                                  <p:childTnLst>
                                    <p:set>
                                      <p:cBhvr>
                                        <p:cTn id="12" fill="hold"/>
                                        <p:tgtEl>
                                          <p:spTgt spid="206"/>
                                        </p:tgtEl>
                                        <p:attrNameLst>
                                          <p:attrName>style.visibility</p:attrName>
                                        </p:attrNameLst>
                                      </p:cBhvr>
                                      <p:to>
                                        <p:strVal val="visible"/>
                                      </p:to>
                                    </p:set>
                                    <p:anim calcmode="lin" valueType="num">
                                      <p:cBhvr>
                                        <p:cTn id="13" dur="500" fill="hold"/>
                                        <p:tgtEl>
                                          <p:spTgt spid="206"/>
                                        </p:tgtEl>
                                        <p:attrNameLst>
                                          <p:attrName>ppt_x</p:attrName>
                                        </p:attrNameLst>
                                      </p:cBhvr>
                                      <p:tavLst>
                                        <p:tav tm="0">
                                          <p:val>
                                            <p:strVal val="#ppt_x"/>
                                          </p:val>
                                        </p:tav>
                                        <p:tav tm="100000">
                                          <p:val>
                                            <p:strVal val="#ppt_x"/>
                                          </p:val>
                                        </p:tav>
                                      </p:tavLst>
                                    </p:anim>
                                    <p:anim calcmode="lin" valueType="num">
                                      <p:cBhvr>
                                        <p:cTn id="14" dur="500" fill="hold"/>
                                        <p:tgtEl>
                                          <p:spTgt spid="2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1" animBg="1" advAuto="0"/>
      <p:bldP spid="206" grpId="2"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345"/>
          <p:cNvSpPr txBox="1">
            <a:spLocks noGrp="1"/>
          </p:cNvSpPr>
          <p:nvPr>
            <p:ph type="title"/>
          </p:nvPr>
        </p:nvSpPr>
        <p:spPr>
          <a:prstGeom prst="rect">
            <a:avLst/>
          </a:prstGeom>
        </p:spPr>
        <p:txBody>
          <a:bodyPr/>
          <a:lstStyle/>
          <a:p>
            <a:r>
              <a:t>Simple KDC (enhanced)</a:t>
            </a:r>
          </a:p>
        </p:txBody>
      </p:sp>
      <p:sp>
        <p:nvSpPr>
          <p:cNvPr id="209" name="Rectangle 31"/>
          <p:cNvSpPr txBox="1"/>
          <p:nvPr/>
        </p:nvSpPr>
        <p:spPr>
          <a:xfrm>
            <a:off x="45221" y="4990668"/>
            <a:ext cx="1519182" cy="451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spAutoFit/>
          </a:bodyPr>
          <a:lstStyle>
            <a:lvl1pPr defTabSz="762000">
              <a:defRPr sz="2600" u="sng">
                <a:solidFill>
                  <a:srgbClr val="0000FF"/>
                </a:solidFill>
                <a:uFill>
                  <a:solidFill>
                    <a:srgbClr val="0000FF"/>
                  </a:solidFill>
                </a:uFill>
                <a:latin typeface="Arial"/>
                <a:ea typeface="Arial"/>
                <a:cs typeface="Arial"/>
                <a:sym typeface="Arial"/>
                <a:hlinkClick r:id="rId2"/>
              </a:defRPr>
            </a:lvl1pPr>
          </a:lstStyle>
          <a:p>
            <a:pPr>
              <a:defRPr u="none">
                <a:solidFill>
                  <a:srgbClr val="000000"/>
                </a:solidFill>
                <a:uFillTx/>
              </a:defRPr>
            </a:pPr>
            <a:r>
              <a:rPr u="sng">
                <a:solidFill>
                  <a:srgbClr val="0000FF"/>
                </a:solidFill>
                <a:uFill>
                  <a:solidFill>
                    <a:srgbClr val="0000FF"/>
                  </a:solidFill>
                </a:uFill>
                <a:hlinkClick r:id="rId2"/>
              </a:rPr>
              <a:t>Link</a:t>
            </a:r>
          </a:p>
        </p:txBody>
      </p:sp>
      <p:pic>
        <p:nvPicPr>
          <p:cNvPr id="210" name="Picture 2" descr="Picture 2"/>
          <p:cNvPicPr>
            <a:picLocks noChangeAspect="1"/>
          </p:cNvPicPr>
          <p:nvPr/>
        </p:nvPicPr>
        <p:blipFill>
          <a:blip r:embed="rId3"/>
          <a:stretch>
            <a:fillRect/>
          </a:stretch>
        </p:blipFill>
        <p:spPr>
          <a:xfrm>
            <a:off x="1849480" y="769844"/>
            <a:ext cx="6238428" cy="4659406"/>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345"/>
          <p:cNvSpPr txBox="1">
            <a:spLocks noGrp="1"/>
          </p:cNvSpPr>
          <p:nvPr>
            <p:ph type="title"/>
          </p:nvPr>
        </p:nvSpPr>
        <p:spPr>
          <a:xfrm>
            <a:off x="135730" y="90124"/>
            <a:ext cx="4436270" cy="365457"/>
          </a:xfrm>
          <a:prstGeom prst="rect">
            <a:avLst/>
          </a:prstGeom>
        </p:spPr>
        <p:txBody>
          <a:bodyPr>
            <a:normAutofit fontScale="90000"/>
          </a:bodyPr>
          <a:lstStyle/>
          <a:p>
            <a:r>
              <a:rPr lang="en-US" dirty="0"/>
              <a:t>Kerberos</a:t>
            </a:r>
            <a:endParaRPr dirty="0"/>
          </a:p>
        </p:txBody>
      </p:sp>
      <p:sp>
        <p:nvSpPr>
          <p:cNvPr id="209" name="Rectangle 31"/>
          <p:cNvSpPr txBox="1"/>
          <p:nvPr/>
        </p:nvSpPr>
        <p:spPr>
          <a:xfrm>
            <a:off x="45221" y="4990668"/>
            <a:ext cx="1519182" cy="469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spAutoFit/>
          </a:bodyPr>
          <a:lstStyle>
            <a:lvl1pPr defTabSz="762000">
              <a:defRPr sz="2600" u="sng">
                <a:solidFill>
                  <a:srgbClr val="0000FF"/>
                </a:solidFill>
                <a:uFill>
                  <a:solidFill>
                    <a:srgbClr val="0000FF"/>
                  </a:solidFill>
                </a:uFill>
                <a:latin typeface="Arial"/>
                <a:ea typeface="Arial"/>
                <a:cs typeface="Arial"/>
                <a:sym typeface="Arial"/>
                <a:hlinkClick r:id="rId2"/>
              </a:defRPr>
            </a:lvl1pPr>
          </a:lstStyle>
          <a:p>
            <a:pPr>
              <a:defRPr u="none">
                <a:solidFill>
                  <a:srgbClr val="000000"/>
                </a:solidFill>
                <a:uFillTx/>
              </a:defRPr>
            </a:pPr>
            <a:r>
              <a:rPr u="sng" dirty="0">
                <a:solidFill>
                  <a:srgbClr val="0000FF"/>
                </a:solidFill>
                <a:uFill>
                  <a:solidFill>
                    <a:srgbClr val="0000FF"/>
                  </a:solidFill>
                </a:uFill>
                <a:hlinkClick r:id="rId3"/>
              </a:rPr>
              <a:t>Link</a:t>
            </a:r>
            <a:endParaRPr u="sng" dirty="0">
              <a:solidFill>
                <a:srgbClr val="0000FF"/>
              </a:solidFill>
              <a:uFill>
                <a:solidFill>
                  <a:srgbClr val="0000FF"/>
                </a:solidFill>
              </a:uFill>
              <a:hlinkClick r:id="rId2"/>
            </a:endParaRPr>
          </a:p>
        </p:txBody>
      </p:sp>
      <p:pic>
        <p:nvPicPr>
          <p:cNvPr id="2050" name="Picture 2">
            <a:extLst>
              <a:ext uri="{FF2B5EF4-FFF2-40B4-BE49-F238E27FC236}">
                <a16:creationId xmlns:a16="http://schemas.microsoft.com/office/drawing/2014/main" id="{E9EEEF7A-B486-ABCF-3EC0-86F2DE9DAE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9870" y="-29850"/>
            <a:ext cx="6842218" cy="5654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621504"/>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a:t>keyexchange</a:t>
            </a:r>
            <a:br>
              <a:rPr sz="1779" b="0" dirty="0"/>
            </a:br>
            <a:endParaRPr sz="1779" b="0" dirty="0"/>
          </a:p>
        </p:txBody>
      </p:sp>
      <p:pic>
        <p:nvPicPr>
          <p:cNvPr id="2" name="Picture 1" descr="A white paper with writing on it&#10;&#10;Description automatically generated with medium confidence">
            <a:extLst>
              <a:ext uri="{FF2B5EF4-FFF2-40B4-BE49-F238E27FC236}">
                <a16:creationId xmlns:a16="http://schemas.microsoft.com/office/drawing/2014/main" id="{57273890-A910-A65A-634C-B65D00EB6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864" y="1364776"/>
            <a:ext cx="3685241" cy="3633336"/>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30EC4-33F0-5C08-4D38-55A195294ECF}"/>
            </a:ext>
          </a:extLst>
        </p:cNvPr>
        <p:cNvGrpSpPr/>
        <p:nvPr/>
      </p:nvGrpSpPr>
      <p:grpSpPr>
        <a:xfrm>
          <a:off x="0" y="0"/>
          <a:ext cx="0" cy="0"/>
          <a:chOff x="0" y="0"/>
          <a:chExt cx="0" cy="0"/>
        </a:xfrm>
      </p:grpSpPr>
      <p:sp>
        <p:nvSpPr>
          <p:cNvPr id="91" name="Title">
            <a:extLst>
              <a:ext uri="{FF2B5EF4-FFF2-40B4-BE49-F238E27FC236}">
                <a16:creationId xmlns:a16="http://schemas.microsoft.com/office/drawing/2014/main" id="{0F3CFB72-3B5C-4C68-55CE-D6A86E92A186}"/>
              </a:ext>
            </a:extLst>
          </p:cNvPr>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92" name="Body">
            <a:extLst>
              <a:ext uri="{FF2B5EF4-FFF2-40B4-BE49-F238E27FC236}">
                <a16:creationId xmlns:a16="http://schemas.microsoft.com/office/drawing/2014/main" id="{F1145EFE-FA9A-8AE9-55AA-670F53292A35}"/>
              </a:ext>
            </a:extLst>
          </p:cNvPr>
          <p:cNvSpPr txBox="1">
            <a:spLocks noGrp="1"/>
          </p:cNvSpPr>
          <p:nvPr>
            <p:ph type="body" idx="4294967295"/>
          </p:nvPr>
        </p:nvSpPr>
        <p:spPr>
          <a:xfrm>
            <a:off x="457200" y="1092200"/>
            <a:ext cx="8229600" cy="3771900"/>
          </a:xfrm>
          <a:prstGeom prst="rect">
            <a:avLst/>
          </a:prstGeom>
        </p:spPr>
        <p:txBody>
          <a:bodyPr>
            <a:normAutofit/>
          </a:bodyPr>
          <a:lstStyle/>
          <a:p>
            <a:pPr>
              <a:buChar char="•"/>
            </a:pPr>
            <a:endParaRPr/>
          </a:p>
        </p:txBody>
      </p:sp>
      <p:pic>
        <p:nvPicPr>
          <p:cNvPr id="1026" name="Picture 2">
            <a:extLst>
              <a:ext uri="{FF2B5EF4-FFF2-40B4-BE49-F238E27FC236}">
                <a16:creationId xmlns:a16="http://schemas.microsoft.com/office/drawing/2014/main" id="{18F37033-06EC-1C3F-CD07-058B7D4D17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323850"/>
            <a:ext cx="4725416" cy="269348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 shot of a phone&#10;&#10;AI-generated content may be incorrect.">
            <a:extLst>
              <a:ext uri="{FF2B5EF4-FFF2-40B4-BE49-F238E27FC236}">
                <a16:creationId xmlns:a16="http://schemas.microsoft.com/office/drawing/2014/main" id="{0BD68A95-C33C-95C1-8629-54D57FFCC6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634722"/>
            <a:ext cx="7772400" cy="4445555"/>
          </a:xfrm>
          <a:prstGeom prst="rect">
            <a:avLst/>
          </a:prstGeom>
        </p:spPr>
      </p:pic>
      <p:pic>
        <p:nvPicPr>
          <p:cNvPr id="5" name="Picture 4" descr="A diagram of a computer&#10;&#10;AI-generated content may be incorrect.">
            <a:extLst>
              <a:ext uri="{FF2B5EF4-FFF2-40B4-BE49-F238E27FC236}">
                <a16:creationId xmlns:a16="http://schemas.microsoft.com/office/drawing/2014/main" id="{37921D7C-E31D-04C3-D4C0-ED3F1E0EBA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456" y="1396232"/>
            <a:ext cx="7772400" cy="3226568"/>
          </a:xfrm>
          <a:prstGeom prst="rect">
            <a:avLst/>
          </a:prstGeom>
        </p:spPr>
      </p:pic>
    </p:spTree>
    <p:extLst>
      <p:ext uri="{BB962C8B-B14F-4D97-AF65-F5344CB8AC3E}">
        <p14:creationId xmlns:p14="http://schemas.microsoft.com/office/powerpoint/2010/main" val="8440369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92" name="Body"/>
          <p:cNvSpPr txBox="1">
            <a:spLocks noGrp="1"/>
          </p:cNvSpPr>
          <p:nvPr>
            <p:ph type="body" idx="4294967295"/>
          </p:nvPr>
        </p:nvSpPr>
        <p:spPr>
          <a:xfrm>
            <a:off x="457200" y="1092200"/>
            <a:ext cx="8229600" cy="3771900"/>
          </a:xfrm>
          <a:prstGeom prst="rect">
            <a:avLst/>
          </a:prstGeom>
        </p:spPr>
        <p:txBody>
          <a:bodyPr>
            <a:normAutofit/>
          </a:bodyPr>
          <a:lstStyle/>
          <a:p>
            <a:pPr>
              <a:buChar char="•"/>
            </a:pPr>
            <a:endParaRPr/>
          </a:p>
        </p:txBody>
      </p:sp>
      <p:pic>
        <p:nvPicPr>
          <p:cNvPr id="93" name="Image" descr="Image"/>
          <p:cNvPicPr>
            <a:picLocks noChangeAspect="1"/>
          </p:cNvPicPr>
          <p:nvPr/>
        </p:nvPicPr>
        <p:blipFill>
          <a:blip r:embed="rId2"/>
          <a:stretch>
            <a:fillRect/>
          </a:stretch>
        </p:blipFill>
        <p:spPr>
          <a:xfrm>
            <a:off x="355365" y="24295"/>
            <a:ext cx="3726602" cy="1134585"/>
          </a:xfrm>
          <a:prstGeom prst="rect">
            <a:avLst/>
          </a:prstGeom>
          <a:ln w="12700">
            <a:miter lim="400000"/>
          </a:ln>
        </p:spPr>
      </p:pic>
      <p:pic>
        <p:nvPicPr>
          <p:cNvPr id="94" name="1*-svXKmDNYzCIb8zW1kiGTA.png" descr="1*-svXKmDNYzCIb8zW1kiGTA.png"/>
          <p:cNvPicPr>
            <a:picLocks noChangeAspect="1"/>
          </p:cNvPicPr>
          <p:nvPr/>
        </p:nvPicPr>
        <p:blipFill>
          <a:blip r:embed="rId3"/>
          <a:stretch>
            <a:fillRect/>
          </a:stretch>
        </p:blipFill>
        <p:spPr>
          <a:xfrm>
            <a:off x="215665" y="1443552"/>
            <a:ext cx="3599829" cy="4195248"/>
          </a:xfrm>
          <a:prstGeom prst="rect">
            <a:avLst/>
          </a:prstGeom>
          <a:ln w="12700">
            <a:miter lim="400000"/>
          </a:ln>
        </p:spPr>
      </p:pic>
      <p:pic>
        <p:nvPicPr>
          <p:cNvPr id="95" name="0*bFa9sGEBlYlGwbo_.png" descr="0*bFa9sGEBlYlGwbo_.png"/>
          <p:cNvPicPr>
            <a:picLocks noChangeAspect="1"/>
          </p:cNvPicPr>
          <p:nvPr/>
        </p:nvPicPr>
        <p:blipFill>
          <a:blip r:embed="rId4"/>
          <a:stretch>
            <a:fillRect/>
          </a:stretch>
        </p:blipFill>
        <p:spPr>
          <a:xfrm>
            <a:off x="3745323" y="3278050"/>
            <a:ext cx="6808377" cy="2322650"/>
          </a:xfrm>
          <a:prstGeom prst="rect">
            <a:avLst/>
          </a:prstGeom>
          <a:ln w="12700">
            <a:miter lim="400000"/>
          </a:ln>
        </p:spPr>
      </p:pic>
      <p:sp>
        <p:nvSpPr>
          <p:cNvPr id="96" name="Paper">
            <a:hlinkClick r:id="rId5"/>
          </p:cNvPr>
          <p:cNvSpPr/>
          <p:nvPr/>
        </p:nvSpPr>
        <p:spPr>
          <a:xfrm>
            <a:off x="4203700" y="1736162"/>
            <a:ext cx="1947565" cy="712887"/>
          </a:xfrm>
          <a:prstGeom prst="rect">
            <a:avLst/>
          </a:prstGeom>
          <a:solidFill>
            <a:srgbClr val="FFFFFF"/>
          </a:solidFill>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lgn="ctr"/>
          </a:lstStyle>
          <a:p>
            <a:r>
              <a:t>Paper</a:t>
            </a:r>
          </a:p>
        </p:txBody>
      </p:sp>
      <p:pic>
        <p:nvPicPr>
          <p:cNvPr id="97" name="1*dJQ9YHXjWqgh2GnbAYmZHg.jpeg" descr="1*dJQ9YHXjWqgh2GnbAYmZHg.jpeg"/>
          <p:cNvPicPr>
            <a:picLocks noChangeAspect="1"/>
          </p:cNvPicPr>
          <p:nvPr/>
        </p:nvPicPr>
        <p:blipFill>
          <a:blip r:embed="rId6"/>
          <a:stretch>
            <a:fillRect/>
          </a:stretch>
        </p:blipFill>
        <p:spPr>
          <a:xfrm>
            <a:off x="6539471" y="1435661"/>
            <a:ext cx="2433134" cy="1826473"/>
          </a:xfrm>
          <a:prstGeom prst="rect">
            <a:avLst/>
          </a:prstGeom>
          <a:ln w="12700">
            <a:miter lim="400000"/>
          </a:ln>
        </p:spPr>
      </p:pic>
      <p:pic>
        <p:nvPicPr>
          <p:cNvPr id="3" name="Picture 2" descr="A diagram of a computer tunnel&#10;&#10;AI-generated content may be incorrect.">
            <a:extLst>
              <a:ext uri="{FF2B5EF4-FFF2-40B4-BE49-F238E27FC236}">
                <a16:creationId xmlns:a16="http://schemas.microsoft.com/office/drawing/2014/main" id="{AEE03301-D968-CE0F-5A5A-67B925FCF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640" y="1444786"/>
            <a:ext cx="7772400" cy="2587469"/>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br>
              <a:rPr sz="1779" b="0" dirty="0"/>
            </a:br>
            <a:endParaRPr sz="1779" b="0" dirty="0"/>
          </a:p>
        </p:txBody>
      </p:sp>
      <p:pic>
        <p:nvPicPr>
          <p:cNvPr id="2" name="Picture 1" descr="A white paper with writing on it&#10;&#10;Description automatically generated with medium confidence">
            <a:extLst>
              <a:ext uri="{FF2B5EF4-FFF2-40B4-BE49-F238E27FC236}">
                <a16:creationId xmlns:a16="http://schemas.microsoft.com/office/drawing/2014/main" id="{57B99B63-A5E3-2BC7-1206-6867FFC715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864" y="1364776"/>
            <a:ext cx="3685241" cy="36333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03"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04" name="image.png" descr="image.png"/>
          <p:cNvPicPr>
            <a:picLocks noChangeAspect="1"/>
          </p:cNvPicPr>
          <p:nvPr/>
        </p:nvPicPr>
        <p:blipFill>
          <a:blip r:embed="rId2"/>
          <a:stretch>
            <a:fillRect/>
          </a:stretch>
        </p:blipFill>
        <p:spPr>
          <a:xfrm>
            <a:off x="20637" y="0"/>
            <a:ext cx="9123363" cy="5715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07"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08" name="image.png" descr="image.png"/>
          <p:cNvPicPr>
            <a:picLocks noChangeAspect="1"/>
          </p:cNvPicPr>
          <p:nvPr/>
        </p:nvPicPr>
        <p:blipFill>
          <a:blip r:embed="rId2"/>
          <a:stretch>
            <a:fillRect/>
          </a:stretch>
        </p:blipFill>
        <p:spPr>
          <a:xfrm>
            <a:off x="15875" y="0"/>
            <a:ext cx="9128125" cy="5715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Key Exchange"/>
          <p:cNvSpPr txBox="1">
            <a:spLocks noGrp="1"/>
          </p:cNvSpPr>
          <p:nvPr>
            <p:ph type="title" idx="4294967295"/>
          </p:nvPr>
        </p:nvSpPr>
        <p:spPr>
          <a:xfrm>
            <a:off x="0" y="-225425"/>
            <a:ext cx="8229600" cy="952500"/>
          </a:xfrm>
          <a:prstGeom prst="rect">
            <a:avLst/>
          </a:prstGeom>
        </p:spPr>
        <p:txBody>
          <a:bodyPr>
            <a:normAutofit/>
          </a:bodyPr>
          <a:lstStyle>
            <a:lvl1pPr algn="l">
              <a:defRPr sz="2000" b="1">
                <a:solidFill>
                  <a:srgbClr val="C00000"/>
                </a:solidFill>
              </a:defRPr>
            </a:lvl1pPr>
          </a:lstStyle>
          <a:p>
            <a:r>
              <a:rPr dirty="0"/>
              <a:t>Key Exchange</a:t>
            </a:r>
          </a:p>
        </p:txBody>
      </p:sp>
      <p:sp>
        <p:nvSpPr>
          <p:cNvPr id="111" name="Forward secrecy (FS), which means that a comprise of the long-term keys will not compromise any previous session keys. A leakage of the public key of the server would cause all the sessions which used this specific public key to be compromised. FS thus aims to overcome this by making sure that all the sessions keys could not be compromised, even though the long-term key was compromised.…"/>
          <p:cNvSpPr txBox="1">
            <a:spLocks noGrp="1"/>
          </p:cNvSpPr>
          <p:nvPr>
            <p:ph type="body" idx="4294967295"/>
          </p:nvPr>
        </p:nvSpPr>
        <p:spPr>
          <a:xfrm>
            <a:off x="0" y="481012"/>
            <a:ext cx="9118600" cy="3771901"/>
          </a:xfrm>
          <a:prstGeom prst="rect">
            <a:avLst/>
          </a:prstGeom>
        </p:spPr>
        <p:txBody>
          <a:bodyPr>
            <a:normAutofit lnSpcReduction="10000"/>
          </a:bodyPr>
          <a:lstStyle/>
          <a:p>
            <a:pPr marL="291465" indent="-291465" defTabSz="777240">
              <a:spcBef>
                <a:spcPts val="400"/>
              </a:spcBef>
              <a:buChar char="•"/>
              <a:defRPr sz="2040" b="1"/>
            </a:pPr>
            <a:r>
              <a:t>Forward secrecy</a:t>
            </a:r>
            <a:r>
              <a:rPr b="0"/>
              <a:t> (FS), which means that a comprise of the long-term keys will not compromise any previous session keys. A leakage of the public key of the server would cause all the sessions which used this specific public key to be compromised. FS thus aims to overcome this by making sure that all the sessions keys could not be compromised, even though the long-term key was compromised.  </a:t>
            </a:r>
          </a:p>
          <a:p>
            <a:pPr marL="291465" indent="-291465" defTabSz="777240">
              <a:spcBef>
                <a:spcPts val="400"/>
              </a:spcBef>
              <a:buChar char="•"/>
              <a:defRPr sz="2040" b="1"/>
            </a:pPr>
            <a:r>
              <a:t>Ephemeral</a:t>
            </a:r>
            <a:r>
              <a:rPr b="0"/>
              <a:t>. With some key exchange methods the same key will be generated if the same parameters are used on either side. This can cause problems as an intruder could guess the key, or even where the key was static and never changed. With ephemeral methods, a different key is used for each connection, and, again, the leakage of any long-term would not cause all the associated session keys to be breached. </a:t>
            </a: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132</TotalTime>
  <Words>1614</Words>
  <Application>Microsoft Macintosh PowerPoint</Application>
  <PresentationFormat>On-screen Show (16:10)</PresentationFormat>
  <Paragraphs>159</Paragraphs>
  <Slides>34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Calibri Light</vt:lpstr>
      <vt:lpstr>Office Theme</vt:lpstr>
      <vt:lpstr>Unit 5: Key Exchange  Diffie-Hellman Diffie-Hellman Weaknesses Elliptic Curve Diffie-Hellman (ECDH) Passing Key Using Public Key Key Distribution Centre (KDC)  Prof Bill Buchanan OBE https://asecuritysite.com/keyexchange</vt:lpstr>
      <vt:lpstr>PowerPoint Presentation</vt:lpstr>
      <vt:lpstr>Crypto Wars</vt:lpstr>
      <vt:lpstr>PowerPoint Presentation</vt:lpstr>
      <vt:lpstr>PowerPoint Presentation</vt:lpstr>
      <vt:lpstr>Unit 5: Key Exchange  Diffie-Hellman Diffie-Hellman Weaknesses Elliptic Curve Diffie-Hellman (ECDH) Passing Key Using Public Key Key Distribution Centre (KDC)  Prof Bill Buchanan OBE https://asecuritysite.com/keyexchange </vt:lpstr>
      <vt:lpstr>PowerPoint Presentation</vt:lpstr>
      <vt:lpstr>PowerPoint Presentation</vt:lpstr>
      <vt:lpstr>Key Exchange</vt:lpstr>
      <vt:lpstr>PowerPoint Presentation</vt:lpstr>
      <vt:lpstr>PowerPoint Presentation</vt:lpstr>
      <vt:lpstr>PowerPoint Presentation</vt:lpstr>
      <vt:lpstr>Diffie-Hellman Generator</vt:lpstr>
      <vt:lpstr>Diffie-Hellman Generation</vt:lpstr>
      <vt:lpstr>Unit 5: Key Exchange  Diffie-Hellman Diffie-Hellman Weaknesses Elliptic Curve Diffie-Hellman (ECDH) Passing Key Using Public Key Key Distribution Centre (KDC)  Prof Bill Buchanan OBE https://asecuritysite.com/keyexchange </vt:lpstr>
      <vt:lpstr>Diffie-Hellman Weaknesses</vt:lpstr>
      <vt:lpstr>PowerPoint Presentation</vt:lpstr>
      <vt:lpstr>PowerPoint Presentation</vt:lpstr>
      <vt:lpstr>Unit 5: Key Exchange  Diffie-Hellman Diffie-Hellman Weaknesses Elliptic Curve Diffie-Hellman (ECDH) Passing Key Using Public Key Key Distribution Centre (KDC)  Prof Bill Buchanan OBE https://asecuritysite.com/keyexchange </vt:lpstr>
      <vt:lpstr>Public and private keys with ECC</vt:lpstr>
      <vt:lpstr>Public and private keys with ECC</vt:lpstr>
      <vt:lpstr>ECDH</vt:lpstr>
      <vt:lpstr>Elliptic Curve Diffie Hellman (ECDH)</vt:lpstr>
      <vt:lpstr>Elliptic Curve Diffie Hellman (ECDH)</vt:lpstr>
      <vt:lpstr>Elliptic Curve Diffie Hellman (ECDH)</vt:lpstr>
      <vt:lpstr>Unit 5: Key Exchange  Diffie-Hellman Diffie-Hellman Weaknesses Elliptic Curve Diffie-Hellman (ECDH) Passing Key Using Public Key Key Distribution Centre (KDC)  Prof Bill Buchanan OBE https://asecuritysite.com/keyexchange </vt:lpstr>
      <vt:lpstr>PowerPoint Presentation</vt:lpstr>
      <vt:lpstr>Unit 5: Key Exchange  Diffie-Hellman Diffie-Hellman Weaknesses Elliptic Curve Diffie-Hellman (ECDH) Passing Key Using Public Key Key Distribution Centre (KDC)  Prof Bill Buchanan OBE https://asecuritysite.com/keyexchange</vt:lpstr>
      <vt:lpstr>Trust Infrastructures</vt:lpstr>
      <vt:lpstr>Trust Infrastructures</vt:lpstr>
      <vt:lpstr>Simple KDC</vt:lpstr>
      <vt:lpstr>Simple KDC (enhanced)</vt:lpstr>
      <vt:lpstr>Kerberos</vt:lpstr>
      <vt:lpstr>Unit 5: Key Exchange  Diffie-Hellman Diffie-Hellman Weaknesses Elliptic Curve Diffie-Hellman (ECDH) Passing Key Using Public Key Key Distribution Centre (KDC)  Prof Bill Buchanan OBE https://asecuritysite.com/keyexchange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5: Key Exchange  Diffie-Hellman Diffie-Hellman Weaknesses Elliptic Curve Diffie-Hellman (ECDH) Passing Key Using Public Key Key Distribution Centre (KDC)  Prof Bill Buchanan OBE http://asecuritysite.com/crypto05 http://asecuritysite.com/encryption </dc:title>
  <cp:lastModifiedBy>Buchanan, Bill</cp:lastModifiedBy>
  <cp:revision>22</cp:revision>
  <dcterms:modified xsi:type="dcterms:W3CDTF">2026-02-22T18:33:25Z</dcterms:modified>
</cp:coreProperties>
</file>